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0" r:id="rId6"/>
    <p:sldId id="301" r:id="rId7"/>
    <p:sldId id="302" r:id="rId8"/>
    <p:sldId id="309" r:id="rId9"/>
    <p:sldId id="307" r:id="rId10"/>
    <p:sldId id="308" r:id="rId11"/>
    <p:sldId id="303" r:id="rId12"/>
    <p:sldId id="304" r:id="rId13"/>
    <p:sldId id="310" r:id="rId14"/>
    <p:sldId id="311" r:id="rId15"/>
    <p:sldId id="312" r:id="rId16"/>
    <p:sldId id="313" r:id="rId17"/>
    <p:sldId id="314" r:id="rId18"/>
    <p:sldId id="305" r:id="rId19"/>
    <p:sldId id="30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9" autoAdjust="0"/>
    <p:restoredTop sz="94619" autoAdjust="0"/>
  </p:normalViewPr>
  <p:slideViewPr>
    <p:cSldViewPr snapToGrid="0">
      <p:cViewPr varScale="1">
        <p:scale>
          <a:sx n="86" d="100"/>
          <a:sy n="86" d="100"/>
        </p:scale>
        <p:origin x="108" y="63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3CBD7B-7BC6-4953-B318-7DB8F0CC5B6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AC438BC-17D8-44F3-B436-8C77BD8CCACD}">
      <dgm:prSet/>
      <dgm:spPr/>
      <dgm:t>
        <a:bodyPr/>
        <a:lstStyle/>
        <a:p>
          <a:r>
            <a:rPr lang="en-US" b="0" i="0" dirty="0"/>
            <a:t>Recurrent neural networks, also known as RNNs, are a class of neural networks that allow previous outputs to be used as inputs while having hidden states.</a:t>
          </a:r>
          <a:endParaRPr lang="en-US" dirty="0"/>
        </a:p>
      </dgm:t>
    </dgm:pt>
    <dgm:pt modelId="{C79A7E7B-AB36-439F-9FBC-69D5683B2CAC}" type="parTrans" cxnId="{8F62382E-5F80-4EC3-B375-EB00B42D9738}">
      <dgm:prSet/>
      <dgm:spPr/>
      <dgm:t>
        <a:bodyPr/>
        <a:lstStyle/>
        <a:p>
          <a:endParaRPr lang="en-US"/>
        </a:p>
      </dgm:t>
    </dgm:pt>
    <dgm:pt modelId="{A2126DE0-AC9E-476D-8BB4-94CE18AA0154}" type="sibTrans" cxnId="{8F62382E-5F80-4EC3-B375-EB00B42D9738}">
      <dgm:prSet/>
      <dgm:spPr/>
      <dgm:t>
        <a:bodyPr/>
        <a:lstStyle/>
        <a:p>
          <a:endParaRPr lang="en-US"/>
        </a:p>
      </dgm:t>
    </dgm:pt>
    <dgm:pt modelId="{C36043D7-7A1D-4E75-B6C1-8AD069623D86}">
      <dgm:prSet/>
      <dgm:spPr/>
      <dgm:t>
        <a:bodyPr/>
        <a:lstStyle/>
        <a:p>
          <a:r>
            <a:rPr lang="en-US" dirty="0"/>
            <a:t>Advantages include its ability to consider historical information and its weights are shared across time.</a:t>
          </a:r>
        </a:p>
      </dgm:t>
    </dgm:pt>
    <dgm:pt modelId="{82B72F16-FF4C-4B75-98EE-883B399E9E88}" type="parTrans" cxnId="{4609B8CA-18AF-43F2-BD2B-E7B3B770C7AB}">
      <dgm:prSet/>
      <dgm:spPr/>
      <dgm:t>
        <a:bodyPr/>
        <a:lstStyle/>
        <a:p>
          <a:endParaRPr lang="en-US"/>
        </a:p>
      </dgm:t>
    </dgm:pt>
    <dgm:pt modelId="{71E543C9-F417-4BBC-AEE5-D6796A118E42}" type="sibTrans" cxnId="{4609B8CA-18AF-43F2-BD2B-E7B3B770C7AB}">
      <dgm:prSet/>
      <dgm:spPr/>
      <dgm:t>
        <a:bodyPr/>
        <a:lstStyle/>
        <a:p>
          <a:endParaRPr lang="en-US"/>
        </a:p>
      </dgm:t>
    </dgm:pt>
    <dgm:pt modelId="{D534C4FD-DFD7-4E73-B413-C039B6741FC1}">
      <dgm:prSet/>
      <dgm:spPr/>
      <dgm:t>
        <a:bodyPr/>
        <a:lstStyle/>
        <a:p>
          <a:r>
            <a:rPr lang="en-US" dirty="0"/>
            <a:t>Drawbacks are slow computation, difficulty accessing information from a long time ago, inability to consider future input for the current state, and vanishing/exploding gradient.</a:t>
          </a:r>
        </a:p>
      </dgm:t>
    </dgm:pt>
    <dgm:pt modelId="{BAC3E143-05B8-4BEB-B9AC-26ED31D427F5}" type="parTrans" cxnId="{50EDDBD8-63D6-457B-9C30-6B8111AB8915}">
      <dgm:prSet/>
      <dgm:spPr/>
      <dgm:t>
        <a:bodyPr/>
        <a:lstStyle/>
        <a:p>
          <a:endParaRPr lang="en-US"/>
        </a:p>
      </dgm:t>
    </dgm:pt>
    <dgm:pt modelId="{2D51E0D8-B515-4EB6-AB56-E4A428DC0CD3}" type="sibTrans" cxnId="{50EDDBD8-63D6-457B-9C30-6B8111AB8915}">
      <dgm:prSet/>
      <dgm:spPr/>
      <dgm:t>
        <a:bodyPr/>
        <a:lstStyle/>
        <a:p>
          <a:endParaRPr lang="en-US"/>
        </a:p>
      </dgm:t>
    </dgm:pt>
    <dgm:pt modelId="{9D18A582-8D7E-42E7-B0E7-A3011E6A7B41}" type="pres">
      <dgm:prSet presAssocID="{7F3CBD7B-7BC6-4953-B318-7DB8F0CC5B66}" presName="linear" presStyleCnt="0">
        <dgm:presLayoutVars>
          <dgm:animLvl val="lvl"/>
          <dgm:resizeHandles val="exact"/>
        </dgm:presLayoutVars>
      </dgm:prSet>
      <dgm:spPr/>
    </dgm:pt>
    <dgm:pt modelId="{1BFDE0C8-A1E5-4949-8D1E-331962E9A857}" type="pres">
      <dgm:prSet presAssocID="{DAC438BC-17D8-44F3-B436-8C77BD8CCACD}" presName="parentText" presStyleLbl="node1" presStyleIdx="0" presStyleCnt="3">
        <dgm:presLayoutVars>
          <dgm:chMax val="0"/>
          <dgm:bulletEnabled val="1"/>
        </dgm:presLayoutVars>
      </dgm:prSet>
      <dgm:spPr/>
    </dgm:pt>
    <dgm:pt modelId="{92AD8031-F316-4EE9-B131-777BEBDCFF5C}" type="pres">
      <dgm:prSet presAssocID="{A2126DE0-AC9E-476D-8BB4-94CE18AA0154}" presName="spacer" presStyleCnt="0"/>
      <dgm:spPr/>
    </dgm:pt>
    <dgm:pt modelId="{57779310-5367-449B-A639-2A9BCC2A9912}" type="pres">
      <dgm:prSet presAssocID="{C36043D7-7A1D-4E75-B6C1-8AD069623D86}" presName="parentText" presStyleLbl="node1" presStyleIdx="1" presStyleCnt="3">
        <dgm:presLayoutVars>
          <dgm:chMax val="0"/>
          <dgm:bulletEnabled val="1"/>
        </dgm:presLayoutVars>
      </dgm:prSet>
      <dgm:spPr/>
    </dgm:pt>
    <dgm:pt modelId="{39FC95FD-FC61-4B60-8A4B-21D51FCC1154}" type="pres">
      <dgm:prSet presAssocID="{71E543C9-F417-4BBC-AEE5-D6796A118E42}" presName="spacer" presStyleCnt="0"/>
      <dgm:spPr/>
    </dgm:pt>
    <dgm:pt modelId="{3679C744-4307-45E3-AD88-11C75803E404}" type="pres">
      <dgm:prSet presAssocID="{D534C4FD-DFD7-4E73-B413-C039B6741FC1}" presName="parentText" presStyleLbl="node1" presStyleIdx="2" presStyleCnt="3">
        <dgm:presLayoutVars>
          <dgm:chMax val="0"/>
          <dgm:bulletEnabled val="1"/>
        </dgm:presLayoutVars>
      </dgm:prSet>
      <dgm:spPr/>
    </dgm:pt>
  </dgm:ptLst>
  <dgm:cxnLst>
    <dgm:cxn modelId="{FE78D70C-4664-4372-8FAD-98A417F88818}" type="presOf" srcId="{DAC438BC-17D8-44F3-B436-8C77BD8CCACD}" destId="{1BFDE0C8-A1E5-4949-8D1E-331962E9A857}" srcOrd="0" destOrd="0" presId="urn:microsoft.com/office/officeart/2005/8/layout/vList2"/>
    <dgm:cxn modelId="{8F62382E-5F80-4EC3-B375-EB00B42D9738}" srcId="{7F3CBD7B-7BC6-4953-B318-7DB8F0CC5B66}" destId="{DAC438BC-17D8-44F3-B436-8C77BD8CCACD}" srcOrd="0" destOrd="0" parTransId="{C79A7E7B-AB36-439F-9FBC-69D5683B2CAC}" sibTransId="{A2126DE0-AC9E-476D-8BB4-94CE18AA0154}"/>
    <dgm:cxn modelId="{64A2A892-C891-4F92-B6D7-3E0969778218}" type="presOf" srcId="{7F3CBD7B-7BC6-4953-B318-7DB8F0CC5B66}" destId="{9D18A582-8D7E-42E7-B0E7-A3011E6A7B41}" srcOrd="0" destOrd="0" presId="urn:microsoft.com/office/officeart/2005/8/layout/vList2"/>
    <dgm:cxn modelId="{4609B8CA-18AF-43F2-BD2B-E7B3B770C7AB}" srcId="{7F3CBD7B-7BC6-4953-B318-7DB8F0CC5B66}" destId="{C36043D7-7A1D-4E75-B6C1-8AD069623D86}" srcOrd="1" destOrd="0" parTransId="{82B72F16-FF4C-4B75-98EE-883B399E9E88}" sibTransId="{71E543C9-F417-4BBC-AEE5-D6796A118E42}"/>
    <dgm:cxn modelId="{601A2AD4-8B65-4721-9FBA-98BB16D43B5D}" type="presOf" srcId="{D534C4FD-DFD7-4E73-B413-C039B6741FC1}" destId="{3679C744-4307-45E3-AD88-11C75803E404}" srcOrd="0" destOrd="0" presId="urn:microsoft.com/office/officeart/2005/8/layout/vList2"/>
    <dgm:cxn modelId="{50EDDBD8-63D6-457B-9C30-6B8111AB8915}" srcId="{7F3CBD7B-7BC6-4953-B318-7DB8F0CC5B66}" destId="{D534C4FD-DFD7-4E73-B413-C039B6741FC1}" srcOrd="2" destOrd="0" parTransId="{BAC3E143-05B8-4BEB-B9AC-26ED31D427F5}" sibTransId="{2D51E0D8-B515-4EB6-AB56-E4A428DC0CD3}"/>
    <dgm:cxn modelId="{3135D5DE-C6DD-48BD-9D08-30E441DB27E8}" type="presOf" srcId="{C36043D7-7A1D-4E75-B6C1-8AD069623D86}" destId="{57779310-5367-449B-A639-2A9BCC2A9912}" srcOrd="0" destOrd="0" presId="urn:microsoft.com/office/officeart/2005/8/layout/vList2"/>
    <dgm:cxn modelId="{28248209-3B18-4DB9-8261-693983BC3AF4}" type="presParOf" srcId="{9D18A582-8D7E-42E7-B0E7-A3011E6A7B41}" destId="{1BFDE0C8-A1E5-4949-8D1E-331962E9A857}" srcOrd="0" destOrd="0" presId="urn:microsoft.com/office/officeart/2005/8/layout/vList2"/>
    <dgm:cxn modelId="{95CD1E7E-916E-44AE-856C-0D2AC80FEC16}" type="presParOf" srcId="{9D18A582-8D7E-42E7-B0E7-A3011E6A7B41}" destId="{92AD8031-F316-4EE9-B131-777BEBDCFF5C}" srcOrd="1" destOrd="0" presId="urn:microsoft.com/office/officeart/2005/8/layout/vList2"/>
    <dgm:cxn modelId="{F7822FAA-090B-495E-B4E7-B97D135C966F}" type="presParOf" srcId="{9D18A582-8D7E-42E7-B0E7-A3011E6A7B41}" destId="{57779310-5367-449B-A639-2A9BCC2A9912}" srcOrd="2" destOrd="0" presId="urn:microsoft.com/office/officeart/2005/8/layout/vList2"/>
    <dgm:cxn modelId="{AB78F05A-BBCC-41AA-A103-2255B5BA86C1}" type="presParOf" srcId="{9D18A582-8D7E-42E7-B0E7-A3011E6A7B41}" destId="{39FC95FD-FC61-4B60-8A4B-21D51FCC1154}" srcOrd="3" destOrd="0" presId="urn:microsoft.com/office/officeart/2005/8/layout/vList2"/>
    <dgm:cxn modelId="{D8EFFE5F-7B9E-4A62-A2D8-F4AE5970AF2B}" type="presParOf" srcId="{9D18A582-8D7E-42E7-B0E7-A3011E6A7B41}" destId="{3679C744-4307-45E3-AD88-11C75803E404}"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3CBD7B-7BC6-4953-B318-7DB8F0CC5B6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AC438BC-17D8-44F3-B436-8C77BD8CCACD}">
      <dgm:prSet/>
      <dgm:spPr/>
      <dgm:t>
        <a:bodyPr/>
        <a:lstStyle/>
        <a:p>
          <a:r>
            <a:rPr lang="en-US" b="0" i="0" dirty="0"/>
            <a:t>GRU is a specialized version of RNN, but the difference is in the operations inside the GRU unit.</a:t>
          </a:r>
          <a:endParaRPr lang="en-US" dirty="0"/>
        </a:p>
      </dgm:t>
    </dgm:pt>
    <dgm:pt modelId="{C79A7E7B-AB36-439F-9FBC-69D5683B2CAC}" type="parTrans" cxnId="{8F62382E-5F80-4EC3-B375-EB00B42D9738}">
      <dgm:prSet/>
      <dgm:spPr/>
      <dgm:t>
        <a:bodyPr/>
        <a:lstStyle/>
        <a:p>
          <a:endParaRPr lang="en-US"/>
        </a:p>
      </dgm:t>
    </dgm:pt>
    <dgm:pt modelId="{A2126DE0-AC9E-476D-8BB4-94CE18AA0154}" type="sibTrans" cxnId="{8F62382E-5F80-4EC3-B375-EB00B42D9738}">
      <dgm:prSet/>
      <dgm:spPr/>
      <dgm:t>
        <a:bodyPr/>
        <a:lstStyle/>
        <a:p>
          <a:endParaRPr lang="en-US"/>
        </a:p>
      </dgm:t>
    </dgm:pt>
    <dgm:pt modelId="{C36043D7-7A1D-4E75-B6C1-8AD069623D86}">
      <dgm:prSet/>
      <dgm:spPr/>
      <dgm:t>
        <a:bodyPr/>
        <a:lstStyle/>
        <a:p>
          <a:r>
            <a:rPr lang="en-US" b="0" i="0" dirty="0"/>
            <a:t>GRU has two gates (neural networks) each with its own set of weights and biases, the reset gate, and the update gate.</a:t>
          </a:r>
          <a:endParaRPr lang="en-US" dirty="0"/>
        </a:p>
      </dgm:t>
    </dgm:pt>
    <dgm:pt modelId="{82B72F16-FF4C-4B75-98EE-883B399E9E88}" type="parTrans" cxnId="{4609B8CA-18AF-43F2-BD2B-E7B3B770C7AB}">
      <dgm:prSet/>
      <dgm:spPr/>
      <dgm:t>
        <a:bodyPr/>
        <a:lstStyle/>
        <a:p>
          <a:endParaRPr lang="en-US"/>
        </a:p>
      </dgm:t>
    </dgm:pt>
    <dgm:pt modelId="{71E543C9-F417-4BBC-AEE5-D6796A118E42}" type="sibTrans" cxnId="{4609B8CA-18AF-43F2-BD2B-E7B3B770C7AB}">
      <dgm:prSet/>
      <dgm:spPr/>
      <dgm:t>
        <a:bodyPr/>
        <a:lstStyle/>
        <a:p>
          <a:endParaRPr lang="en-US"/>
        </a:p>
      </dgm:t>
    </dgm:pt>
    <dgm:pt modelId="{D534C4FD-DFD7-4E73-B413-C039B6741FC1}">
      <dgm:prSet/>
      <dgm:spPr/>
      <dgm:t>
        <a:bodyPr/>
        <a:lstStyle/>
        <a:p>
          <a:r>
            <a:rPr lang="en-US" b="0" i="0" dirty="0"/>
            <a:t>The update gate decides if the cell state should be updated with the current activation value or not, while the reset gate is used to decide whether the previous cell state is important or not.</a:t>
          </a:r>
          <a:endParaRPr lang="en-US" dirty="0"/>
        </a:p>
      </dgm:t>
    </dgm:pt>
    <dgm:pt modelId="{BAC3E143-05B8-4BEB-B9AC-26ED31D427F5}" type="parTrans" cxnId="{50EDDBD8-63D6-457B-9C30-6B8111AB8915}">
      <dgm:prSet/>
      <dgm:spPr/>
      <dgm:t>
        <a:bodyPr/>
        <a:lstStyle/>
        <a:p>
          <a:endParaRPr lang="en-US"/>
        </a:p>
      </dgm:t>
    </dgm:pt>
    <dgm:pt modelId="{2D51E0D8-B515-4EB6-AB56-E4A428DC0CD3}" type="sibTrans" cxnId="{50EDDBD8-63D6-457B-9C30-6B8111AB8915}">
      <dgm:prSet/>
      <dgm:spPr/>
      <dgm:t>
        <a:bodyPr/>
        <a:lstStyle/>
        <a:p>
          <a:endParaRPr lang="en-US"/>
        </a:p>
      </dgm:t>
    </dgm:pt>
    <dgm:pt modelId="{9D18A582-8D7E-42E7-B0E7-A3011E6A7B41}" type="pres">
      <dgm:prSet presAssocID="{7F3CBD7B-7BC6-4953-B318-7DB8F0CC5B66}" presName="linear" presStyleCnt="0">
        <dgm:presLayoutVars>
          <dgm:animLvl val="lvl"/>
          <dgm:resizeHandles val="exact"/>
        </dgm:presLayoutVars>
      </dgm:prSet>
      <dgm:spPr/>
    </dgm:pt>
    <dgm:pt modelId="{1BFDE0C8-A1E5-4949-8D1E-331962E9A857}" type="pres">
      <dgm:prSet presAssocID="{DAC438BC-17D8-44F3-B436-8C77BD8CCACD}" presName="parentText" presStyleLbl="node1" presStyleIdx="0" presStyleCnt="3">
        <dgm:presLayoutVars>
          <dgm:chMax val="0"/>
          <dgm:bulletEnabled val="1"/>
        </dgm:presLayoutVars>
      </dgm:prSet>
      <dgm:spPr/>
    </dgm:pt>
    <dgm:pt modelId="{92AD8031-F316-4EE9-B131-777BEBDCFF5C}" type="pres">
      <dgm:prSet presAssocID="{A2126DE0-AC9E-476D-8BB4-94CE18AA0154}" presName="spacer" presStyleCnt="0"/>
      <dgm:spPr/>
    </dgm:pt>
    <dgm:pt modelId="{57779310-5367-449B-A639-2A9BCC2A9912}" type="pres">
      <dgm:prSet presAssocID="{C36043D7-7A1D-4E75-B6C1-8AD069623D86}" presName="parentText" presStyleLbl="node1" presStyleIdx="1" presStyleCnt="3">
        <dgm:presLayoutVars>
          <dgm:chMax val="0"/>
          <dgm:bulletEnabled val="1"/>
        </dgm:presLayoutVars>
      </dgm:prSet>
      <dgm:spPr/>
    </dgm:pt>
    <dgm:pt modelId="{39FC95FD-FC61-4B60-8A4B-21D51FCC1154}" type="pres">
      <dgm:prSet presAssocID="{71E543C9-F417-4BBC-AEE5-D6796A118E42}" presName="spacer" presStyleCnt="0"/>
      <dgm:spPr/>
    </dgm:pt>
    <dgm:pt modelId="{3679C744-4307-45E3-AD88-11C75803E404}" type="pres">
      <dgm:prSet presAssocID="{D534C4FD-DFD7-4E73-B413-C039B6741FC1}" presName="parentText" presStyleLbl="node1" presStyleIdx="2" presStyleCnt="3">
        <dgm:presLayoutVars>
          <dgm:chMax val="0"/>
          <dgm:bulletEnabled val="1"/>
        </dgm:presLayoutVars>
      </dgm:prSet>
      <dgm:spPr/>
    </dgm:pt>
  </dgm:ptLst>
  <dgm:cxnLst>
    <dgm:cxn modelId="{FE78D70C-4664-4372-8FAD-98A417F88818}" type="presOf" srcId="{DAC438BC-17D8-44F3-B436-8C77BD8CCACD}" destId="{1BFDE0C8-A1E5-4949-8D1E-331962E9A857}" srcOrd="0" destOrd="0" presId="urn:microsoft.com/office/officeart/2005/8/layout/vList2"/>
    <dgm:cxn modelId="{8F62382E-5F80-4EC3-B375-EB00B42D9738}" srcId="{7F3CBD7B-7BC6-4953-B318-7DB8F0CC5B66}" destId="{DAC438BC-17D8-44F3-B436-8C77BD8CCACD}" srcOrd="0" destOrd="0" parTransId="{C79A7E7B-AB36-439F-9FBC-69D5683B2CAC}" sibTransId="{A2126DE0-AC9E-476D-8BB4-94CE18AA0154}"/>
    <dgm:cxn modelId="{64A2A892-C891-4F92-B6D7-3E0969778218}" type="presOf" srcId="{7F3CBD7B-7BC6-4953-B318-7DB8F0CC5B66}" destId="{9D18A582-8D7E-42E7-B0E7-A3011E6A7B41}" srcOrd="0" destOrd="0" presId="urn:microsoft.com/office/officeart/2005/8/layout/vList2"/>
    <dgm:cxn modelId="{4609B8CA-18AF-43F2-BD2B-E7B3B770C7AB}" srcId="{7F3CBD7B-7BC6-4953-B318-7DB8F0CC5B66}" destId="{C36043D7-7A1D-4E75-B6C1-8AD069623D86}" srcOrd="1" destOrd="0" parTransId="{82B72F16-FF4C-4B75-98EE-883B399E9E88}" sibTransId="{71E543C9-F417-4BBC-AEE5-D6796A118E42}"/>
    <dgm:cxn modelId="{601A2AD4-8B65-4721-9FBA-98BB16D43B5D}" type="presOf" srcId="{D534C4FD-DFD7-4E73-B413-C039B6741FC1}" destId="{3679C744-4307-45E3-AD88-11C75803E404}" srcOrd="0" destOrd="0" presId="urn:microsoft.com/office/officeart/2005/8/layout/vList2"/>
    <dgm:cxn modelId="{50EDDBD8-63D6-457B-9C30-6B8111AB8915}" srcId="{7F3CBD7B-7BC6-4953-B318-7DB8F0CC5B66}" destId="{D534C4FD-DFD7-4E73-B413-C039B6741FC1}" srcOrd="2" destOrd="0" parTransId="{BAC3E143-05B8-4BEB-B9AC-26ED31D427F5}" sibTransId="{2D51E0D8-B515-4EB6-AB56-E4A428DC0CD3}"/>
    <dgm:cxn modelId="{3135D5DE-C6DD-48BD-9D08-30E441DB27E8}" type="presOf" srcId="{C36043D7-7A1D-4E75-B6C1-8AD069623D86}" destId="{57779310-5367-449B-A639-2A9BCC2A9912}" srcOrd="0" destOrd="0" presId="urn:microsoft.com/office/officeart/2005/8/layout/vList2"/>
    <dgm:cxn modelId="{28248209-3B18-4DB9-8261-693983BC3AF4}" type="presParOf" srcId="{9D18A582-8D7E-42E7-B0E7-A3011E6A7B41}" destId="{1BFDE0C8-A1E5-4949-8D1E-331962E9A857}" srcOrd="0" destOrd="0" presId="urn:microsoft.com/office/officeart/2005/8/layout/vList2"/>
    <dgm:cxn modelId="{95CD1E7E-916E-44AE-856C-0D2AC80FEC16}" type="presParOf" srcId="{9D18A582-8D7E-42E7-B0E7-A3011E6A7B41}" destId="{92AD8031-F316-4EE9-B131-777BEBDCFF5C}" srcOrd="1" destOrd="0" presId="urn:microsoft.com/office/officeart/2005/8/layout/vList2"/>
    <dgm:cxn modelId="{F7822FAA-090B-495E-B4E7-B97D135C966F}" type="presParOf" srcId="{9D18A582-8D7E-42E7-B0E7-A3011E6A7B41}" destId="{57779310-5367-449B-A639-2A9BCC2A9912}" srcOrd="2" destOrd="0" presId="urn:microsoft.com/office/officeart/2005/8/layout/vList2"/>
    <dgm:cxn modelId="{AB78F05A-BBCC-41AA-A103-2255B5BA86C1}" type="presParOf" srcId="{9D18A582-8D7E-42E7-B0E7-A3011E6A7B41}" destId="{39FC95FD-FC61-4B60-8A4B-21D51FCC1154}" srcOrd="3" destOrd="0" presId="urn:microsoft.com/office/officeart/2005/8/layout/vList2"/>
    <dgm:cxn modelId="{D8EFFE5F-7B9E-4A62-A2D8-F4AE5970AF2B}" type="presParOf" srcId="{9D18A582-8D7E-42E7-B0E7-A3011E6A7B41}" destId="{3679C744-4307-45E3-AD88-11C75803E404}"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F3CBD7B-7BC6-4953-B318-7DB8F0CC5B6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AC438BC-17D8-44F3-B436-8C77BD8CCACD}">
      <dgm:prSet/>
      <dgm:spPr/>
      <dgm:t>
        <a:bodyPr/>
        <a:lstStyle/>
        <a:p>
          <a:r>
            <a:rPr lang="en-US" b="0" i="0" dirty="0"/>
            <a:t>LSTM is a variety of recurrent neural networks (RNN) that is capable of learning long-term dependencies, especially in sequence predicting problems.</a:t>
          </a:r>
          <a:endParaRPr lang="en-US" dirty="0"/>
        </a:p>
      </dgm:t>
    </dgm:pt>
    <dgm:pt modelId="{C79A7E7B-AB36-439F-9FBC-69D5683B2CAC}" type="parTrans" cxnId="{8F62382E-5F80-4EC3-B375-EB00B42D9738}">
      <dgm:prSet/>
      <dgm:spPr/>
      <dgm:t>
        <a:bodyPr/>
        <a:lstStyle/>
        <a:p>
          <a:endParaRPr lang="en-US"/>
        </a:p>
      </dgm:t>
    </dgm:pt>
    <dgm:pt modelId="{A2126DE0-AC9E-476D-8BB4-94CE18AA0154}" type="sibTrans" cxnId="{8F62382E-5F80-4EC3-B375-EB00B42D9738}">
      <dgm:prSet/>
      <dgm:spPr/>
      <dgm:t>
        <a:bodyPr/>
        <a:lstStyle/>
        <a:p>
          <a:endParaRPr lang="en-US"/>
        </a:p>
      </dgm:t>
    </dgm:pt>
    <dgm:pt modelId="{C36043D7-7A1D-4E75-B6C1-8AD069623D86}">
      <dgm:prSet/>
      <dgm:spPr/>
      <dgm:t>
        <a:bodyPr/>
        <a:lstStyle/>
        <a:p>
          <a:r>
            <a:rPr lang="en-US" b="0" i="0" dirty="0"/>
            <a:t>Additional to GRU, LSTM also has a forget gate and output gate.</a:t>
          </a:r>
          <a:endParaRPr lang="en-US" dirty="0"/>
        </a:p>
      </dgm:t>
    </dgm:pt>
    <dgm:pt modelId="{82B72F16-FF4C-4B75-98EE-883B399E9E88}" type="parTrans" cxnId="{4609B8CA-18AF-43F2-BD2B-E7B3B770C7AB}">
      <dgm:prSet/>
      <dgm:spPr/>
      <dgm:t>
        <a:bodyPr/>
        <a:lstStyle/>
        <a:p>
          <a:endParaRPr lang="en-US"/>
        </a:p>
      </dgm:t>
    </dgm:pt>
    <dgm:pt modelId="{71E543C9-F417-4BBC-AEE5-D6796A118E42}" type="sibTrans" cxnId="{4609B8CA-18AF-43F2-BD2B-E7B3B770C7AB}">
      <dgm:prSet/>
      <dgm:spPr/>
      <dgm:t>
        <a:bodyPr/>
        <a:lstStyle/>
        <a:p>
          <a:endParaRPr lang="en-US"/>
        </a:p>
      </dgm:t>
    </dgm:pt>
    <dgm:pt modelId="{D534C4FD-DFD7-4E73-B413-C039B6741FC1}">
      <dgm:prSet/>
      <dgm:spPr/>
      <dgm:t>
        <a:bodyPr/>
        <a:lstStyle/>
        <a:p>
          <a:r>
            <a:rPr lang="en-US" b="0" i="0" dirty="0"/>
            <a:t>Forget gate controls what is kept vs forgotten from previous cell state, while the output gate controls which parts of the cell are output to the hidden state, thereby determining what the next hidden state will be.</a:t>
          </a:r>
          <a:endParaRPr lang="en-US" dirty="0"/>
        </a:p>
      </dgm:t>
    </dgm:pt>
    <dgm:pt modelId="{BAC3E143-05B8-4BEB-B9AC-26ED31D427F5}" type="parTrans" cxnId="{50EDDBD8-63D6-457B-9C30-6B8111AB8915}">
      <dgm:prSet/>
      <dgm:spPr/>
      <dgm:t>
        <a:bodyPr/>
        <a:lstStyle/>
        <a:p>
          <a:endParaRPr lang="en-US"/>
        </a:p>
      </dgm:t>
    </dgm:pt>
    <dgm:pt modelId="{2D51E0D8-B515-4EB6-AB56-E4A428DC0CD3}" type="sibTrans" cxnId="{50EDDBD8-63D6-457B-9C30-6B8111AB8915}">
      <dgm:prSet/>
      <dgm:spPr/>
      <dgm:t>
        <a:bodyPr/>
        <a:lstStyle/>
        <a:p>
          <a:endParaRPr lang="en-US"/>
        </a:p>
      </dgm:t>
    </dgm:pt>
    <dgm:pt modelId="{9D18A582-8D7E-42E7-B0E7-A3011E6A7B41}" type="pres">
      <dgm:prSet presAssocID="{7F3CBD7B-7BC6-4953-B318-7DB8F0CC5B66}" presName="linear" presStyleCnt="0">
        <dgm:presLayoutVars>
          <dgm:animLvl val="lvl"/>
          <dgm:resizeHandles val="exact"/>
        </dgm:presLayoutVars>
      </dgm:prSet>
      <dgm:spPr/>
    </dgm:pt>
    <dgm:pt modelId="{1BFDE0C8-A1E5-4949-8D1E-331962E9A857}" type="pres">
      <dgm:prSet presAssocID="{DAC438BC-17D8-44F3-B436-8C77BD8CCACD}" presName="parentText" presStyleLbl="node1" presStyleIdx="0" presStyleCnt="3">
        <dgm:presLayoutVars>
          <dgm:chMax val="0"/>
          <dgm:bulletEnabled val="1"/>
        </dgm:presLayoutVars>
      </dgm:prSet>
      <dgm:spPr/>
    </dgm:pt>
    <dgm:pt modelId="{92AD8031-F316-4EE9-B131-777BEBDCFF5C}" type="pres">
      <dgm:prSet presAssocID="{A2126DE0-AC9E-476D-8BB4-94CE18AA0154}" presName="spacer" presStyleCnt="0"/>
      <dgm:spPr/>
    </dgm:pt>
    <dgm:pt modelId="{57779310-5367-449B-A639-2A9BCC2A9912}" type="pres">
      <dgm:prSet presAssocID="{C36043D7-7A1D-4E75-B6C1-8AD069623D86}" presName="parentText" presStyleLbl="node1" presStyleIdx="1" presStyleCnt="3">
        <dgm:presLayoutVars>
          <dgm:chMax val="0"/>
          <dgm:bulletEnabled val="1"/>
        </dgm:presLayoutVars>
      </dgm:prSet>
      <dgm:spPr/>
    </dgm:pt>
    <dgm:pt modelId="{39FC95FD-FC61-4B60-8A4B-21D51FCC1154}" type="pres">
      <dgm:prSet presAssocID="{71E543C9-F417-4BBC-AEE5-D6796A118E42}" presName="spacer" presStyleCnt="0"/>
      <dgm:spPr/>
    </dgm:pt>
    <dgm:pt modelId="{3679C744-4307-45E3-AD88-11C75803E404}" type="pres">
      <dgm:prSet presAssocID="{D534C4FD-DFD7-4E73-B413-C039B6741FC1}" presName="parentText" presStyleLbl="node1" presStyleIdx="2" presStyleCnt="3">
        <dgm:presLayoutVars>
          <dgm:chMax val="0"/>
          <dgm:bulletEnabled val="1"/>
        </dgm:presLayoutVars>
      </dgm:prSet>
      <dgm:spPr/>
    </dgm:pt>
  </dgm:ptLst>
  <dgm:cxnLst>
    <dgm:cxn modelId="{FE78D70C-4664-4372-8FAD-98A417F88818}" type="presOf" srcId="{DAC438BC-17D8-44F3-B436-8C77BD8CCACD}" destId="{1BFDE0C8-A1E5-4949-8D1E-331962E9A857}" srcOrd="0" destOrd="0" presId="urn:microsoft.com/office/officeart/2005/8/layout/vList2"/>
    <dgm:cxn modelId="{8F62382E-5F80-4EC3-B375-EB00B42D9738}" srcId="{7F3CBD7B-7BC6-4953-B318-7DB8F0CC5B66}" destId="{DAC438BC-17D8-44F3-B436-8C77BD8CCACD}" srcOrd="0" destOrd="0" parTransId="{C79A7E7B-AB36-439F-9FBC-69D5683B2CAC}" sibTransId="{A2126DE0-AC9E-476D-8BB4-94CE18AA0154}"/>
    <dgm:cxn modelId="{64A2A892-C891-4F92-B6D7-3E0969778218}" type="presOf" srcId="{7F3CBD7B-7BC6-4953-B318-7DB8F0CC5B66}" destId="{9D18A582-8D7E-42E7-B0E7-A3011E6A7B41}" srcOrd="0" destOrd="0" presId="urn:microsoft.com/office/officeart/2005/8/layout/vList2"/>
    <dgm:cxn modelId="{4609B8CA-18AF-43F2-BD2B-E7B3B770C7AB}" srcId="{7F3CBD7B-7BC6-4953-B318-7DB8F0CC5B66}" destId="{C36043D7-7A1D-4E75-B6C1-8AD069623D86}" srcOrd="1" destOrd="0" parTransId="{82B72F16-FF4C-4B75-98EE-883B399E9E88}" sibTransId="{71E543C9-F417-4BBC-AEE5-D6796A118E42}"/>
    <dgm:cxn modelId="{601A2AD4-8B65-4721-9FBA-98BB16D43B5D}" type="presOf" srcId="{D534C4FD-DFD7-4E73-B413-C039B6741FC1}" destId="{3679C744-4307-45E3-AD88-11C75803E404}" srcOrd="0" destOrd="0" presId="urn:microsoft.com/office/officeart/2005/8/layout/vList2"/>
    <dgm:cxn modelId="{50EDDBD8-63D6-457B-9C30-6B8111AB8915}" srcId="{7F3CBD7B-7BC6-4953-B318-7DB8F0CC5B66}" destId="{D534C4FD-DFD7-4E73-B413-C039B6741FC1}" srcOrd="2" destOrd="0" parTransId="{BAC3E143-05B8-4BEB-B9AC-26ED31D427F5}" sibTransId="{2D51E0D8-B515-4EB6-AB56-E4A428DC0CD3}"/>
    <dgm:cxn modelId="{3135D5DE-C6DD-48BD-9D08-30E441DB27E8}" type="presOf" srcId="{C36043D7-7A1D-4E75-B6C1-8AD069623D86}" destId="{57779310-5367-449B-A639-2A9BCC2A9912}" srcOrd="0" destOrd="0" presId="urn:microsoft.com/office/officeart/2005/8/layout/vList2"/>
    <dgm:cxn modelId="{28248209-3B18-4DB9-8261-693983BC3AF4}" type="presParOf" srcId="{9D18A582-8D7E-42E7-B0E7-A3011E6A7B41}" destId="{1BFDE0C8-A1E5-4949-8D1E-331962E9A857}" srcOrd="0" destOrd="0" presId="urn:microsoft.com/office/officeart/2005/8/layout/vList2"/>
    <dgm:cxn modelId="{95CD1E7E-916E-44AE-856C-0D2AC80FEC16}" type="presParOf" srcId="{9D18A582-8D7E-42E7-B0E7-A3011E6A7B41}" destId="{92AD8031-F316-4EE9-B131-777BEBDCFF5C}" srcOrd="1" destOrd="0" presId="urn:microsoft.com/office/officeart/2005/8/layout/vList2"/>
    <dgm:cxn modelId="{F7822FAA-090B-495E-B4E7-B97D135C966F}" type="presParOf" srcId="{9D18A582-8D7E-42E7-B0E7-A3011E6A7B41}" destId="{57779310-5367-449B-A639-2A9BCC2A9912}" srcOrd="2" destOrd="0" presId="urn:microsoft.com/office/officeart/2005/8/layout/vList2"/>
    <dgm:cxn modelId="{AB78F05A-BBCC-41AA-A103-2255B5BA86C1}" type="presParOf" srcId="{9D18A582-8D7E-42E7-B0E7-A3011E6A7B41}" destId="{39FC95FD-FC61-4B60-8A4B-21D51FCC1154}" srcOrd="3" destOrd="0" presId="urn:microsoft.com/office/officeart/2005/8/layout/vList2"/>
    <dgm:cxn modelId="{D8EFFE5F-7B9E-4A62-A2D8-F4AE5970AF2B}" type="presParOf" srcId="{9D18A582-8D7E-42E7-B0E7-A3011E6A7B41}" destId="{3679C744-4307-45E3-AD88-11C75803E404}"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FDE0C8-A1E5-4949-8D1E-331962E9A857}">
      <dsp:nvSpPr>
        <dsp:cNvPr id="0" name=""/>
        <dsp:cNvSpPr/>
      </dsp:nvSpPr>
      <dsp:spPr>
        <a:xfrm>
          <a:off x="0" y="326564"/>
          <a:ext cx="3902003" cy="147420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dirty="0"/>
            <a:t>Recurrent neural networks, also known as RNNs, are a class of neural networks that allow previous outputs to be used as inputs while having hidden states.</a:t>
          </a:r>
          <a:endParaRPr lang="en-US" sz="1800" kern="1200" dirty="0"/>
        </a:p>
      </dsp:txBody>
      <dsp:txXfrm>
        <a:off x="71965" y="398529"/>
        <a:ext cx="3758073" cy="1330270"/>
      </dsp:txXfrm>
    </dsp:sp>
    <dsp:sp modelId="{57779310-5367-449B-A639-2A9BCC2A9912}">
      <dsp:nvSpPr>
        <dsp:cNvPr id="0" name=""/>
        <dsp:cNvSpPr/>
      </dsp:nvSpPr>
      <dsp:spPr>
        <a:xfrm>
          <a:off x="0" y="1852604"/>
          <a:ext cx="3902003" cy="147420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Advantages include its ability to consider historical information and its weights are shared across time.</a:t>
          </a:r>
        </a:p>
      </dsp:txBody>
      <dsp:txXfrm>
        <a:off x="71965" y="1924569"/>
        <a:ext cx="3758073" cy="1330270"/>
      </dsp:txXfrm>
    </dsp:sp>
    <dsp:sp modelId="{3679C744-4307-45E3-AD88-11C75803E404}">
      <dsp:nvSpPr>
        <dsp:cNvPr id="0" name=""/>
        <dsp:cNvSpPr/>
      </dsp:nvSpPr>
      <dsp:spPr>
        <a:xfrm>
          <a:off x="0" y="3378644"/>
          <a:ext cx="3902003" cy="147420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Drawbacks are slow computation, difficulty accessing information from a long time ago, inability to consider future input for the current state, and vanishing/exploding gradient.</a:t>
          </a:r>
        </a:p>
      </dsp:txBody>
      <dsp:txXfrm>
        <a:off x="71965" y="3450609"/>
        <a:ext cx="3758073" cy="13302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FDE0C8-A1E5-4949-8D1E-331962E9A857}">
      <dsp:nvSpPr>
        <dsp:cNvPr id="0" name=""/>
        <dsp:cNvSpPr/>
      </dsp:nvSpPr>
      <dsp:spPr>
        <a:xfrm>
          <a:off x="0" y="444282"/>
          <a:ext cx="3902003" cy="1397641"/>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dirty="0"/>
            <a:t>GRU is a specialized version of RNN, but the difference is in the operations inside the GRU unit.</a:t>
          </a:r>
          <a:endParaRPr lang="en-US" sz="1700" kern="1200" dirty="0"/>
        </a:p>
      </dsp:txBody>
      <dsp:txXfrm>
        <a:off x="68227" y="512509"/>
        <a:ext cx="3765549" cy="1261187"/>
      </dsp:txXfrm>
    </dsp:sp>
    <dsp:sp modelId="{57779310-5367-449B-A639-2A9BCC2A9912}">
      <dsp:nvSpPr>
        <dsp:cNvPr id="0" name=""/>
        <dsp:cNvSpPr/>
      </dsp:nvSpPr>
      <dsp:spPr>
        <a:xfrm>
          <a:off x="0" y="1890883"/>
          <a:ext cx="3902003" cy="1397641"/>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dirty="0"/>
            <a:t>GRU has two gates (neural networks) each with its own set of weights and biases, the reset gate, and the update gate.</a:t>
          </a:r>
          <a:endParaRPr lang="en-US" sz="1700" kern="1200" dirty="0"/>
        </a:p>
      </dsp:txBody>
      <dsp:txXfrm>
        <a:off x="68227" y="1959110"/>
        <a:ext cx="3765549" cy="1261187"/>
      </dsp:txXfrm>
    </dsp:sp>
    <dsp:sp modelId="{3679C744-4307-45E3-AD88-11C75803E404}">
      <dsp:nvSpPr>
        <dsp:cNvPr id="0" name=""/>
        <dsp:cNvSpPr/>
      </dsp:nvSpPr>
      <dsp:spPr>
        <a:xfrm>
          <a:off x="0" y="3337485"/>
          <a:ext cx="3902003" cy="1397641"/>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dirty="0"/>
            <a:t>The update gate decides if the cell state should be updated with the current activation value or not, while the reset gate is used to decide whether the previous cell state is important or not.</a:t>
          </a:r>
          <a:endParaRPr lang="en-US" sz="1700" kern="1200" dirty="0"/>
        </a:p>
      </dsp:txBody>
      <dsp:txXfrm>
        <a:off x="68227" y="3405712"/>
        <a:ext cx="3765549" cy="126118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FDE0C8-A1E5-4949-8D1E-331962E9A857}">
      <dsp:nvSpPr>
        <dsp:cNvPr id="0" name=""/>
        <dsp:cNvSpPr/>
      </dsp:nvSpPr>
      <dsp:spPr>
        <a:xfrm>
          <a:off x="0" y="125974"/>
          <a:ext cx="3902003" cy="160984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dirty="0"/>
            <a:t>LSTM is a variety of recurrent neural networks (RNN) that is capable of learning long-term dependencies, especially in sequence predicting problems.</a:t>
          </a:r>
          <a:endParaRPr lang="en-US" sz="1700" kern="1200" dirty="0"/>
        </a:p>
      </dsp:txBody>
      <dsp:txXfrm>
        <a:off x="78586" y="204560"/>
        <a:ext cx="3744831" cy="1452674"/>
      </dsp:txXfrm>
    </dsp:sp>
    <dsp:sp modelId="{57779310-5367-449B-A639-2A9BCC2A9912}">
      <dsp:nvSpPr>
        <dsp:cNvPr id="0" name=""/>
        <dsp:cNvSpPr/>
      </dsp:nvSpPr>
      <dsp:spPr>
        <a:xfrm>
          <a:off x="0" y="1784781"/>
          <a:ext cx="3902003" cy="160984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dirty="0"/>
            <a:t>Additional to GRU, LSTM also has a forget gate and output gate.</a:t>
          </a:r>
          <a:endParaRPr lang="en-US" sz="1700" kern="1200" dirty="0"/>
        </a:p>
      </dsp:txBody>
      <dsp:txXfrm>
        <a:off x="78586" y="1863367"/>
        <a:ext cx="3744831" cy="1452674"/>
      </dsp:txXfrm>
    </dsp:sp>
    <dsp:sp modelId="{3679C744-4307-45E3-AD88-11C75803E404}">
      <dsp:nvSpPr>
        <dsp:cNvPr id="0" name=""/>
        <dsp:cNvSpPr/>
      </dsp:nvSpPr>
      <dsp:spPr>
        <a:xfrm>
          <a:off x="0" y="3443587"/>
          <a:ext cx="3902003" cy="160984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dirty="0"/>
            <a:t>Forget gate controls what is kept vs forgotten from previous cell state, while the output gate controls which parts of the cell are output to the hidden state, thereby determining what the next hidden state will be.</a:t>
          </a:r>
          <a:endParaRPr lang="en-US" sz="1700" kern="1200" dirty="0"/>
        </a:p>
      </dsp:txBody>
      <dsp:txXfrm>
        <a:off x="78586" y="3522173"/>
        <a:ext cx="3744831" cy="145267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jpg>
</file>

<file path=ppt/media/image18.jpg>
</file>

<file path=ppt/media/image19.jpg>
</file>

<file path=ppt/media/image2.jpeg>
</file>

<file path=ppt/media/image20.jpg>
</file>

<file path=ppt/media/image21.jpg>
</file>

<file path=ppt/media/image22.jpeg>
</file>

<file path=ppt/media/image3.jpeg>
</file>

<file path=ppt/media/image4.png>
</file>

<file path=ppt/media/image5.jpe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12/14/2022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12/14/2022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12/14/2022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12/14/2022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12/14/2022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12/14/2022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12/14/2022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12/14/2022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12/14/2022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12/14/2022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7.jp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8.jp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2.xml"/><Relationship Id="rId4" Type="http://schemas.openxmlformats.org/officeDocument/2006/relationships/image" Target="../media/image2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Tech Layoff 2022</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311152"/>
          </a:xfrm>
        </p:spPr>
        <p:txBody>
          <a:bodyPr anchor="t">
            <a:normAutofit/>
          </a:bodyPr>
          <a:lstStyle/>
          <a:p>
            <a:pPr>
              <a:lnSpc>
                <a:spcPct val="100000"/>
              </a:lnSpc>
            </a:pPr>
            <a:r>
              <a:rPr lang="en-US" sz="1200" dirty="0"/>
              <a:t>Cs 573 |PROF. Omid dehzangi</a:t>
            </a:r>
          </a:p>
          <a:p>
            <a:pPr>
              <a:lnSpc>
                <a:spcPct val="100000"/>
              </a:lnSpc>
            </a:pPr>
            <a:endParaRPr lang="en-US" sz="1200" dirty="0"/>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Subtitle 2">
            <a:extLst>
              <a:ext uri="{FF2B5EF4-FFF2-40B4-BE49-F238E27FC236}">
                <a16:creationId xmlns:a16="http://schemas.microsoft.com/office/drawing/2014/main" id="{5B73C8DF-8AD5-4C82-8407-C5B13F666423}"/>
              </a:ext>
            </a:extLst>
          </p:cNvPr>
          <p:cNvSpPr txBox="1">
            <a:spLocks/>
          </p:cNvSpPr>
          <p:nvPr/>
        </p:nvSpPr>
        <p:spPr>
          <a:xfrm>
            <a:off x="8127750" y="4872383"/>
            <a:ext cx="3205640" cy="311152"/>
          </a:xfrm>
          <a:prstGeom prst="rect">
            <a:avLst/>
          </a:prstGeom>
        </p:spPr>
        <p:txBody>
          <a:bodyPr vert="horz" lIns="91440" tIns="45720" rIns="91440" bIns="45720" rtlCol="0" anchor="t">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nSpc>
                <a:spcPct val="100000"/>
              </a:lnSpc>
            </a:pPr>
            <a:r>
              <a:rPr lang="en-US" sz="1200" cap="none" dirty="0"/>
              <a:t>by Voke Brume</a:t>
            </a: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537326" y="311262"/>
            <a:ext cx="10309012" cy="669198"/>
          </a:xfrm>
        </p:spPr>
        <p:txBody>
          <a:bodyPr>
            <a:normAutofit fontScale="90000"/>
          </a:bodyPr>
          <a:lstStyle/>
          <a:p>
            <a:r>
              <a:rPr lang="en-US" dirty="0"/>
              <a:t>Gated Recurrent Unit (GRU)</a:t>
            </a:r>
          </a:p>
        </p:txBody>
      </p:sp>
      <p:cxnSp>
        <p:nvCxnSpPr>
          <p:cNvPr id="34" name="Straight Connector 33">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0797"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38" name="Content Placeholder 6">
            <a:extLst>
              <a:ext uri="{FF2B5EF4-FFF2-40B4-BE49-F238E27FC236}">
                <a16:creationId xmlns:a16="http://schemas.microsoft.com/office/drawing/2014/main" id="{24F74400-39D5-200C-CFCF-E3F8B2192098}"/>
              </a:ext>
            </a:extLst>
          </p:cNvPr>
          <p:cNvGraphicFramePr>
            <a:graphicFrameLocks noGrp="1"/>
          </p:cNvGraphicFramePr>
          <p:nvPr>
            <p:ph idx="1"/>
            <p:extLst>
              <p:ext uri="{D42A27DB-BD31-4B8C-83A1-F6EECF244321}">
                <p14:modId xmlns:p14="http://schemas.microsoft.com/office/powerpoint/2010/main" val="2669749875"/>
              </p:ext>
            </p:extLst>
          </p:nvPr>
        </p:nvGraphicFramePr>
        <p:xfrm>
          <a:off x="720797" y="996539"/>
          <a:ext cx="3902003" cy="51794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TextBox 15">
            <a:extLst>
              <a:ext uri="{FF2B5EF4-FFF2-40B4-BE49-F238E27FC236}">
                <a16:creationId xmlns:a16="http://schemas.microsoft.com/office/drawing/2014/main" id="{61A8BF68-0A86-466B-BB42-24D7A0FDE6C9}"/>
              </a:ext>
            </a:extLst>
          </p:cNvPr>
          <p:cNvSpPr txBox="1"/>
          <p:nvPr/>
        </p:nvSpPr>
        <p:spPr>
          <a:xfrm>
            <a:off x="5546361" y="5318953"/>
            <a:ext cx="5644751" cy="415498"/>
          </a:xfrm>
          <a:prstGeom prst="rect">
            <a:avLst/>
          </a:prstGeom>
          <a:noFill/>
        </p:spPr>
        <p:txBody>
          <a:bodyPr wrap="square" rtlCol="0">
            <a:spAutoFit/>
          </a:bodyPr>
          <a:lstStyle/>
          <a:p>
            <a:r>
              <a:rPr lang="en-US" sz="1050" b="1" dirty="0"/>
              <a:t>Fig. 9: </a:t>
            </a:r>
            <a:r>
              <a:rPr lang="en-US" sz="1050" dirty="0"/>
              <a:t>Basic Architecture of GRU</a:t>
            </a:r>
          </a:p>
          <a:p>
            <a:r>
              <a:rPr lang="en-US" sz="1050" dirty="0"/>
              <a:t>Source: https://medium.com/analytics-vidhya/rnn-vs-gru-vs-lstm-863b0b7b1573</a:t>
            </a:r>
          </a:p>
        </p:txBody>
      </p:sp>
      <p:pic>
        <p:nvPicPr>
          <p:cNvPr id="4" name="Picture 3" descr="Diagram&#10;&#10;Description automatically generated">
            <a:extLst>
              <a:ext uri="{FF2B5EF4-FFF2-40B4-BE49-F238E27FC236}">
                <a16:creationId xmlns:a16="http://schemas.microsoft.com/office/drawing/2014/main" id="{140A4C49-41A8-7F12-3D63-466CFFF8B639}"/>
              </a:ext>
            </a:extLst>
          </p:cNvPr>
          <p:cNvPicPr>
            <a:picLocks noChangeAspect="1"/>
          </p:cNvPicPr>
          <p:nvPr/>
        </p:nvPicPr>
        <p:blipFill>
          <a:blip r:embed="rId7"/>
          <a:stretch>
            <a:fillRect/>
          </a:stretch>
        </p:blipFill>
        <p:spPr>
          <a:xfrm>
            <a:off x="5199890" y="1250749"/>
            <a:ext cx="5793547" cy="3797915"/>
          </a:xfrm>
          <a:prstGeom prst="rect">
            <a:avLst/>
          </a:prstGeom>
        </p:spPr>
      </p:pic>
    </p:spTree>
    <p:extLst>
      <p:ext uri="{BB962C8B-B14F-4D97-AF65-F5344CB8AC3E}">
        <p14:creationId xmlns:p14="http://schemas.microsoft.com/office/powerpoint/2010/main" val="2708730366"/>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537326" y="311262"/>
            <a:ext cx="10309012" cy="669198"/>
          </a:xfrm>
        </p:spPr>
        <p:txBody>
          <a:bodyPr>
            <a:normAutofit fontScale="90000"/>
          </a:bodyPr>
          <a:lstStyle/>
          <a:p>
            <a:r>
              <a:rPr lang="en-US" dirty="0"/>
              <a:t>Long-Short Term Memory (LSTM)</a:t>
            </a:r>
          </a:p>
        </p:txBody>
      </p:sp>
      <p:cxnSp>
        <p:nvCxnSpPr>
          <p:cNvPr id="34" name="Straight Connector 33">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0797"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38" name="Content Placeholder 6">
            <a:extLst>
              <a:ext uri="{FF2B5EF4-FFF2-40B4-BE49-F238E27FC236}">
                <a16:creationId xmlns:a16="http://schemas.microsoft.com/office/drawing/2014/main" id="{24F74400-39D5-200C-CFCF-E3F8B2192098}"/>
              </a:ext>
            </a:extLst>
          </p:cNvPr>
          <p:cNvGraphicFramePr>
            <a:graphicFrameLocks noGrp="1"/>
          </p:cNvGraphicFramePr>
          <p:nvPr>
            <p:ph idx="1"/>
            <p:extLst>
              <p:ext uri="{D42A27DB-BD31-4B8C-83A1-F6EECF244321}">
                <p14:modId xmlns:p14="http://schemas.microsoft.com/office/powerpoint/2010/main" val="3945878543"/>
              </p:ext>
            </p:extLst>
          </p:nvPr>
        </p:nvGraphicFramePr>
        <p:xfrm>
          <a:off x="720797" y="996539"/>
          <a:ext cx="3902003" cy="51794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TextBox 15">
            <a:extLst>
              <a:ext uri="{FF2B5EF4-FFF2-40B4-BE49-F238E27FC236}">
                <a16:creationId xmlns:a16="http://schemas.microsoft.com/office/drawing/2014/main" id="{61A8BF68-0A86-466B-BB42-24D7A0FDE6C9}"/>
              </a:ext>
            </a:extLst>
          </p:cNvPr>
          <p:cNvSpPr txBox="1"/>
          <p:nvPr/>
        </p:nvSpPr>
        <p:spPr>
          <a:xfrm>
            <a:off x="5546361" y="5318953"/>
            <a:ext cx="4804139" cy="415498"/>
          </a:xfrm>
          <a:prstGeom prst="rect">
            <a:avLst/>
          </a:prstGeom>
          <a:noFill/>
        </p:spPr>
        <p:txBody>
          <a:bodyPr wrap="square" rtlCol="0">
            <a:spAutoFit/>
          </a:bodyPr>
          <a:lstStyle/>
          <a:p>
            <a:r>
              <a:rPr lang="en-US" sz="1050" b="1" dirty="0"/>
              <a:t>Fig. 10: </a:t>
            </a:r>
            <a:r>
              <a:rPr lang="en-US" sz="1050" dirty="0"/>
              <a:t>Basic Architecture of LSTM</a:t>
            </a:r>
          </a:p>
          <a:p>
            <a:r>
              <a:rPr lang="en-US" sz="1050" dirty="0"/>
              <a:t>Source: https://medium.com/analytics-vidhya/rnn-vs-gru-vs-lstm-863b0b7b1573</a:t>
            </a:r>
          </a:p>
        </p:txBody>
      </p:sp>
      <p:pic>
        <p:nvPicPr>
          <p:cNvPr id="4" name="Picture 3" descr="Diagram&#10;&#10;Description automatically generated">
            <a:extLst>
              <a:ext uri="{FF2B5EF4-FFF2-40B4-BE49-F238E27FC236}">
                <a16:creationId xmlns:a16="http://schemas.microsoft.com/office/drawing/2014/main" id="{FDC09955-F9EC-43C7-97B6-0CE23BF2F446}"/>
              </a:ext>
            </a:extLst>
          </p:cNvPr>
          <p:cNvPicPr>
            <a:picLocks noChangeAspect="1"/>
          </p:cNvPicPr>
          <p:nvPr/>
        </p:nvPicPr>
        <p:blipFill>
          <a:blip r:embed="rId7"/>
          <a:stretch>
            <a:fillRect/>
          </a:stretch>
        </p:blipFill>
        <p:spPr>
          <a:xfrm>
            <a:off x="5036115" y="1205312"/>
            <a:ext cx="6665241" cy="4033873"/>
          </a:xfrm>
          <a:prstGeom prst="rect">
            <a:avLst/>
          </a:prstGeom>
        </p:spPr>
      </p:pic>
    </p:spTree>
    <p:extLst>
      <p:ext uri="{BB962C8B-B14F-4D97-AF65-F5344CB8AC3E}">
        <p14:creationId xmlns:p14="http://schemas.microsoft.com/office/powerpoint/2010/main" val="334608884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643467" y="701971"/>
            <a:ext cx="2994815" cy="1666501"/>
          </a:xfrm>
        </p:spPr>
        <p:txBody>
          <a:bodyPr>
            <a:normAutofit/>
          </a:bodyPr>
          <a:lstStyle/>
          <a:p>
            <a:r>
              <a:rPr lang="en-US" sz="3700" dirty="0">
                <a:solidFill>
                  <a:schemeClr val="tx1"/>
                </a:solidFill>
              </a:rPr>
              <a:t>Results</a:t>
            </a:r>
          </a:p>
        </p:txBody>
      </p:sp>
      <p:cxnSp>
        <p:nvCxnSpPr>
          <p:cNvPr id="34" name="Straight Connector 33">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538728"/>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643467" y="2553561"/>
            <a:ext cx="4416220" cy="2169908"/>
          </a:xfrm>
        </p:spPr>
        <p:txBody>
          <a:bodyPr>
            <a:normAutofit lnSpcReduction="10000"/>
          </a:bodyPr>
          <a:lstStyle/>
          <a:p>
            <a:pPr>
              <a:lnSpc>
                <a:spcPct val="100000"/>
              </a:lnSpc>
              <a:buClr>
                <a:schemeClr val="tx1"/>
              </a:buClr>
              <a:buSzPct val="110000"/>
              <a:buFont typeface="Arial" panose="020B0604020202020204" pitchFamily="34" charset="0"/>
              <a:buChar char="•"/>
            </a:pPr>
            <a:r>
              <a:rPr lang="en-US" sz="18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t>
            </a:r>
            <a:r>
              <a:rPr lang="en-US" sz="1800" dirty="0">
                <a:solidFill>
                  <a:schemeClr val="tx1"/>
                </a:solidFill>
                <a:latin typeface="Calibri" panose="020F0502020204030204" pitchFamily="34" charset="0"/>
                <a:ea typeface="Calibri" panose="020F0502020204030204" pitchFamily="34" charset="0"/>
                <a:cs typeface="Calibri" panose="020F0502020204030204" pitchFamily="34" charset="0"/>
              </a:rPr>
              <a:t>RNN was fastest to train, followed by GRU, then LSTM</a:t>
            </a:r>
          </a:p>
          <a:p>
            <a:pPr>
              <a:lnSpc>
                <a:spcPct val="100000"/>
              </a:lnSpc>
              <a:buClr>
                <a:schemeClr val="tx1"/>
              </a:buClr>
              <a:buSzPct val="110000"/>
              <a:buFont typeface="Arial" panose="020B0604020202020204" pitchFamily="34" charset="0"/>
              <a:buChar char="•"/>
            </a:pPr>
            <a:r>
              <a:rPr lang="en-US" sz="18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All three models performed well on the data set, but it can be observed that in 20 epochs, LSTM yielded a more stable result than RNN and GRU did in 100 epochs. Also, LSTM shows less loss than RNN and GRU.</a:t>
            </a:r>
          </a:p>
        </p:txBody>
      </p:sp>
      <p:pic>
        <p:nvPicPr>
          <p:cNvPr id="5" name="Picture 4" descr="A picture containing shape&#10;&#10;Description automatically generated">
            <a:extLst>
              <a:ext uri="{FF2B5EF4-FFF2-40B4-BE49-F238E27FC236}">
                <a16:creationId xmlns:a16="http://schemas.microsoft.com/office/drawing/2014/main" id="{0C019FD4-4FD4-F173-DC1F-CE62C1DAD20B}"/>
              </a:ext>
            </a:extLst>
          </p:cNvPr>
          <p:cNvPicPr>
            <a:picLocks noChangeAspect="1"/>
          </p:cNvPicPr>
          <p:nvPr/>
        </p:nvPicPr>
        <p:blipFill>
          <a:blip r:embed="rId2"/>
          <a:stretch>
            <a:fillRect/>
          </a:stretch>
        </p:blipFill>
        <p:spPr>
          <a:xfrm>
            <a:off x="7708902" y="147571"/>
            <a:ext cx="4241800" cy="2143354"/>
          </a:xfrm>
          <a:prstGeom prst="rect">
            <a:avLst/>
          </a:prstGeom>
        </p:spPr>
      </p:pic>
      <p:pic>
        <p:nvPicPr>
          <p:cNvPr id="7" name="Picture 6" descr="Chart&#10;&#10;Description automatically generated">
            <a:extLst>
              <a:ext uri="{FF2B5EF4-FFF2-40B4-BE49-F238E27FC236}">
                <a16:creationId xmlns:a16="http://schemas.microsoft.com/office/drawing/2014/main" id="{26AA42D2-C0E6-70E1-4F00-07E49A12AFA4}"/>
              </a:ext>
            </a:extLst>
          </p:cNvPr>
          <p:cNvPicPr>
            <a:picLocks noChangeAspect="1"/>
          </p:cNvPicPr>
          <p:nvPr/>
        </p:nvPicPr>
        <p:blipFill>
          <a:blip r:embed="rId3"/>
          <a:stretch>
            <a:fillRect/>
          </a:stretch>
        </p:blipFill>
        <p:spPr>
          <a:xfrm>
            <a:off x="5562599" y="2356216"/>
            <a:ext cx="4241800" cy="2104617"/>
          </a:xfrm>
          <a:prstGeom prst="rect">
            <a:avLst/>
          </a:prstGeom>
        </p:spPr>
      </p:pic>
      <p:pic>
        <p:nvPicPr>
          <p:cNvPr id="13" name="Picture 12" descr="Chart, line chart&#10;&#10;Description automatically generated">
            <a:extLst>
              <a:ext uri="{FF2B5EF4-FFF2-40B4-BE49-F238E27FC236}">
                <a16:creationId xmlns:a16="http://schemas.microsoft.com/office/drawing/2014/main" id="{003392E2-AC97-EBBE-04F5-840E181EC9CE}"/>
              </a:ext>
            </a:extLst>
          </p:cNvPr>
          <p:cNvPicPr>
            <a:picLocks noChangeAspect="1"/>
          </p:cNvPicPr>
          <p:nvPr/>
        </p:nvPicPr>
        <p:blipFill>
          <a:blip r:embed="rId4"/>
          <a:stretch>
            <a:fillRect/>
          </a:stretch>
        </p:blipFill>
        <p:spPr>
          <a:xfrm>
            <a:off x="7683499" y="4530196"/>
            <a:ext cx="4241800" cy="2100546"/>
          </a:xfrm>
          <a:prstGeom prst="rect">
            <a:avLst/>
          </a:prstGeom>
        </p:spPr>
      </p:pic>
      <p:sp>
        <p:nvSpPr>
          <p:cNvPr id="15" name="TextBox 14">
            <a:extLst>
              <a:ext uri="{FF2B5EF4-FFF2-40B4-BE49-F238E27FC236}">
                <a16:creationId xmlns:a16="http://schemas.microsoft.com/office/drawing/2014/main" id="{BCA789EA-D128-2201-32CA-00E78AAB3556}"/>
              </a:ext>
            </a:extLst>
          </p:cNvPr>
          <p:cNvSpPr txBox="1"/>
          <p:nvPr/>
        </p:nvSpPr>
        <p:spPr>
          <a:xfrm rot="16200000">
            <a:off x="6573616" y="1088442"/>
            <a:ext cx="2029077" cy="261610"/>
          </a:xfrm>
          <a:prstGeom prst="rect">
            <a:avLst/>
          </a:prstGeom>
          <a:noFill/>
        </p:spPr>
        <p:txBody>
          <a:bodyPr wrap="square">
            <a:spAutoFit/>
          </a:bodyPr>
          <a:lstStyle/>
          <a:p>
            <a:r>
              <a:rPr lang="en-US" sz="1100" b="1" dirty="0"/>
              <a:t>Fig. 11. RNN </a:t>
            </a:r>
            <a:endParaRPr lang="en-US" sz="1100" dirty="0"/>
          </a:p>
        </p:txBody>
      </p:sp>
      <p:sp>
        <p:nvSpPr>
          <p:cNvPr id="17" name="TextBox 16">
            <a:extLst>
              <a:ext uri="{FF2B5EF4-FFF2-40B4-BE49-F238E27FC236}">
                <a16:creationId xmlns:a16="http://schemas.microsoft.com/office/drawing/2014/main" id="{540A2224-6EAD-05BC-414A-30B324D612E3}"/>
              </a:ext>
            </a:extLst>
          </p:cNvPr>
          <p:cNvSpPr txBox="1"/>
          <p:nvPr/>
        </p:nvSpPr>
        <p:spPr>
          <a:xfrm rot="16200000">
            <a:off x="4442655" y="3263467"/>
            <a:ext cx="2029077" cy="261610"/>
          </a:xfrm>
          <a:prstGeom prst="rect">
            <a:avLst/>
          </a:prstGeom>
          <a:noFill/>
        </p:spPr>
        <p:txBody>
          <a:bodyPr wrap="square">
            <a:spAutoFit/>
          </a:bodyPr>
          <a:lstStyle/>
          <a:p>
            <a:r>
              <a:rPr lang="en-US" sz="1100" b="1" dirty="0"/>
              <a:t>Fig. 12. GRU</a:t>
            </a:r>
            <a:endParaRPr lang="en-US" sz="1100" dirty="0"/>
          </a:p>
        </p:txBody>
      </p:sp>
      <p:sp>
        <p:nvSpPr>
          <p:cNvPr id="18" name="TextBox 17">
            <a:extLst>
              <a:ext uri="{FF2B5EF4-FFF2-40B4-BE49-F238E27FC236}">
                <a16:creationId xmlns:a16="http://schemas.microsoft.com/office/drawing/2014/main" id="{B1DCAA72-4BA4-D72E-24A7-495B81356472}"/>
              </a:ext>
            </a:extLst>
          </p:cNvPr>
          <p:cNvSpPr txBox="1"/>
          <p:nvPr/>
        </p:nvSpPr>
        <p:spPr>
          <a:xfrm rot="16200000">
            <a:off x="6533064" y="5485399"/>
            <a:ext cx="2029077" cy="261610"/>
          </a:xfrm>
          <a:prstGeom prst="rect">
            <a:avLst/>
          </a:prstGeom>
          <a:noFill/>
        </p:spPr>
        <p:txBody>
          <a:bodyPr wrap="square">
            <a:spAutoFit/>
          </a:bodyPr>
          <a:lstStyle/>
          <a:p>
            <a:r>
              <a:rPr lang="en-US" sz="1100" b="1" dirty="0"/>
              <a:t>Fig. 13. LSTM </a:t>
            </a:r>
            <a:endParaRPr lang="en-US" sz="1100" dirty="0"/>
          </a:p>
        </p:txBody>
      </p:sp>
      <p:graphicFrame>
        <p:nvGraphicFramePr>
          <p:cNvPr id="19" name="Table 19">
            <a:extLst>
              <a:ext uri="{FF2B5EF4-FFF2-40B4-BE49-F238E27FC236}">
                <a16:creationId xmlns:a16="http://schemas.microsoft.com/office/drawing/2014/main" id="{4AC6934E-8CF9-B2E3-BE71-2819A930CBED}"/>
              </a:ext>
            </a:extLst>
          </p:cNvPr>
          <p:cNvGraphicFramePr>
            <a:graphicFrameLocks noGrp="1"/>
          </p:cNvGraphicFramePr>
          <p:nvPr>
            <p:extLst>
              <p:ext uri="{D42A27DB-BD31-4B8C-83A1-F6EECF244321}">
                <p14:modId xmlns:p14="http://schemas.microsoft.com/office/powerpoint/2010/main" val="1104001266"/>
              </p:ext>
            </p:extLst>
          </p:nvPr>
        </p:nvGraphicFramePr>
        <p:xfrm>
          <a:off x="685586" y="4590108"/>
          <a:ext cx="6671733" cy="1676400"/>
        </p:xfrm>
        <a:graphic>
          <a:graphicData uri="http://schemas.openxmlformats.org/drawingml/2006/table">
            <a:tbl>
              <a:tblPr firstRow="1" bandRow="1">
                <a:tableStyleId>{5C22544A-7EE6-4342-B048-85BDC9FD1C3A}</a:tableStyleId>
              </a:tblPr>
              <a:tblGrid>
                <a:gridCol w="2223911">
                  <a:extLst>
                    <a:ext uri="{9D8B030D-6E8A-4147-A177-3AD203B41FA5}">
                      <a16:colId xmlns:a16="http://schemas.microsoft.com/office/drawing/2014/main" val="2999230806"/>
                    </a:ext>
                  </a:extLst>
                </a:gridCol>
                <a:gridCol w="2223911">
                  <a:extLst>
                    <a:ext uri="{9D8B030D-6E8A-4147-A177-3AD203B41FA5}">
                      <a16:colId xmlns:a16="http://schemas.microsoft.com/office/drawing/2014/main" val="3534219"/>
                    </a:ext>
                  </a:extLst>
                </a:gridCol>
                <a:gridCol w="2223911">
                  <a:extLst>
                    <a:ext uri="{9D8B030D-6E8A-4147-A177-3AD203B41FA5}">
                      <a16:colId xmlns:a16="http://schemas.microsoft.com/office/drawing/2014/main" val="2704165827"/>
                    </a:ext>
                  </a:extLst>
                </a:gridCol>
              </a:tblGrid>
              <a:tr h="542604">
                <a:tc>
                  <a:txBody>
                    <a:bodyPr/>
                    <a:lstStyle/>
                    <a:p>
                      <a:r>
                        <a:rPr lang="en-US" sz="1600" dirty="0"/>
                        <a:t>Models (After 20 epochs)</a:t>
                      </a:r>
                    </a:p>
                  </a:txBody>
                  <a:tcPr/>
                </a:tc>
                <a:tc>
                  <a:txBody>
                    <a:bodyPr/>
                    <a:lstStyle/>
                    <a:p>
                      <a:r>
                        <a:rPr lang="en-US" dirty="0"/>
                        <a:t>Train Loss</a:t>
                      </a:r>
                    </a:p>
                  </a:txBody>
                  <a:tcPr/>
                </a:tc>
                <a:tc>
                  <a:txBody>
                    <a:bodyPr/>
                    <a:lstStyle/>
                    <a:p>
                      <a:r>
                        <a:rPr lang="en-US" dirty="0"/>
                        <a:t>Validation Loss</a:t>
                      </a:r>
                    </a:p>
                  </a:txBody>
                  <a:tcPr/>
                </a:tc>
                <a:extLst>
                  <a:ext uri="{0D108BD9-81ED-4DB2-BD59-A6C34878D82A}">
                    <a16:rowId xmlns:a16="http://schemas.microsoft.com/office/drawing/2014/main" val="3873514954"/>
                  </a:ext>
                </a:extLst>
              </a:tr>
              <a:tr h="347457">
                <a:tc>
                  <a:txBody>
                    <a:bodyPr/>
                    <a:lstStyle/>
                    <a:p>
                      <a:r>
                        <a:rPr lang="en-US" dirty="0"/>
                        <a:t>RNN</a:t>
                      </a:r>
                    </a:p>
                  </a:txBody>
                  <a:tcPr/>
                </a:tc>
                <a:tc>
                  <a:txBody>
                    <a:bodyPr/>
                    <a:lstStyle/>
                    <a:p>
                      <a:r>
                        <a:rPr lang="en-US" dirty="0"/>
                        <a:t>1.0434</a:t>
                      </a:r>
                    </a:p>
                  </a:txBody>
                  <a:tcPr/>
                </a:tc>
                <a:tc>
                  <a:txBody>
                    <a:bodyPr/>
                    <a:lstStyle/>
                    <a:p>
                      <a:r>
                        <a:rPr lang="en-US" dirty="0"/>
                        <a:t>1.0178</a:t>
                      </a:r>
                    </a:p>
                  </a:txBody>
                  <a:tcPr/>
                </a:tc>
                <a:extLst>
                  <a:ext uri="{0D108BD9-81ED-4DB2-BD59-A6C34878D82A}">
                    <a16:rowId xmlns:a16="http://schemas.microsoft.com/office/drawing/2014/main" val="3769411031"/>
                  </a:ext>
                </a:extLst>
              </a:tr>
              <a:tr h="347457">
                <a:tc>
                  <a:txBody>
                    <a:bodyPr/>
                    <a:lstStyle/>
                    <a:p>
                      <a:r>
                        <a:rPr lang="en-US" dirty="0"/>
                        <a:t>GRU</a:t>
                      </a:r>
                    </a:p>
                  </a:txBody>
                  <a:tcPr/>
                </a:tc>
                <a:tc>
                  <a:txBody>
                    <a:bodyPr/>
                    <a:lstStyle/>
                    <a:p>
                      <a:r>
                        <a:rPr lang="en-US" dirty="0"/>
                        <a:t>1.0173</a:t>
                      </a:r>
                    </a:p>
                  </a:txBody>
                  <a:tcPr/>
                </a:tc>
                <a:tc>
                  <a:txBody>
                    <a:bodyPr/>
                    <a:lstStyle/>
                    <a:p>
                      <a:r>
                        <a:rPr lang="en-US" dirty="0"/>
                        <a:t>1.0050</a:t>
                      </a:r>
                    </a:p>
                  </a:txBody>
                  <a:tcPr/>
                </a:tc>
                <a:extLst>
                  <a:ext uri="{0D108BD9-81ED-4DB2-BD59-A6C34878D82A}">
                    <a16:rowId xmlns:a16="http://schemas.microsoft.com/office/drawing/2014/main" val="2327506373"/>
                  </a:ext>
                </a:extLst>
              </a:tr>
              <a:tr h="347457">
                <a:tc>
                  <a:txBody>
                    <a:bodyPr/>
                    <a:lstStyle/>
                    <a:p>
                      <a:r>
                        <a:rPr lang="en-US" dirty="0"/>
                        <a:t>LSTM</a:t>
                      </a:r>
                    </a:p>
                  </a:txBody>
                  <a:tcPr/>
                </a:tc>
                <a:tc>
                  <a:txBody>
                    <a:bodyPr/>
                    <a:lstStyle/>
                    <a:p>
                      <a:r>
                        <a:rPr lang="en-US" dirty="0"/>
                        <a:t>1.0143</a:t>
                      </a:r>
                    </a:p>
                  </a:txBody>
                  <a:tcPr/>
                </a:tc>
                <a:tc>
                  <a:txBody>
                    <a:bodyPr/>
                    <a:lstStyle/>
                    <a:p>
                      <a:r>
                        <a:rPr lang="en-US" dirty="0"/>
                        <a:t>1.0037</a:t>
                      </a:r>
                    </a:p>
                  </a:txBody>
                  <a:tcPr/>
                </a:tc>
                <a:extLst>
                  <a:ext uri="{0D108BD9-81ED-4DB2-BD59-A6C34878D82A}">
                    <a16:rowId xmlns:a16="http://schemas.microsoft.com/office/drawing/2014/main" val="529676810"/>
                  </a:ext>
                </a:extLst>
              </a:tr>
            </a:tbl>
          </a:graphicData>
        </a:graphic>
      </p:graphicFrame>
      <p:sp>
        <p:nvSpPr>
          <p:cNvPr id="22" name="TextBox 21">
            <a:extLst>
              <a:ext uri="{FF2B5EF4-FFF2-40B4-BE49-F238E27FC236}">
                <a16:creationId xmlns:a16="http://schemas.microsoft.com/office/drawing/2014/main" id="{010F5350-F093-B913-340F-738BCA6806AD}"/>
              </a:ext>
            </a:extLst>
          </p:cNvPr>
          <p:cNvSpPr txBox="1"/>
          <p:nvPr/>
        </p:nvSpPr>
        <p:spPr>
          <a:xfrm>
            <a:off x="685586" y="6300644"/>
            <a:ext cx="3571363" cy="261610"/>
          </a:xfrm>
          <a:prstGeom prst="rect">
            <a:avLst/>
          </a:prstGeom>
          <a:noFill/>
        </p:spPr>
        <p:txBody>
          <a:bodyPr wrap="square">
            <a:spAutoFit/>
          </a:bodyPr>
          <a:lstStyle/>
          <a:p>
            <a:r>
              <a:rPr lang="en-US" sz="1100" b="1" dirty="0"/>
              <a:t>Fig. 14. Performance measures  after twenty (20) epoch</a:t>
            </a:r>
            <a:endParaRPr lang="en-US" sz="1100" dirty="0"/>
          </a:p>
        </p:txBody>
      </p:sp>
    </p:spTree>
    <p:extLst>
      <p:ext uri="{BB962C8B-B14F-4D97-AF65-F5344CB8AC3E}">
        <p14:creationId xmlns:p14="http://schemas.microsoft.com/office/powerpoint/2010/main" val="537226696"/>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643467" y="701971"/>
            <a:ext cx="2994815" cy="1666501"/>
          </a:xfrm>
        </p:spPr>
        <p:txBody>
          <a:bodyPr>
            <a:normAutofit/>
          </a:bodyPr>
          <a:lstStyle/>
          <a:p>
            <a:r>
              <a:rPr lang="en-US" sz="3700" dirty="0">
                <a:solidFill>
                  <a:schemeClr val="tx1"/>
                </a:solidFill>
              </a:rPr>
              <a:t>Conclusion</a:t>
            </a:r>
          </a:p>
        </p:txBody>
      </p:sp>
      <p:cxnSp>
        <p:nvCxnSpPr>
          <p:cNvPr id="34" name="Straight Connector 33">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538728"/>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643467" y="2731360"/>
            <a:ext cx="10545233" cy="3745639"/>
          </a:xfrm>
        </p:spPr>
        <p:txBody>
          <a:bodyPr>
            <a:normAutofit fontScale="92500" lnSpcReduction="10000"/>
          </a:bodyPr>
          <a:lstStyle/>
          <a:p>
            <a:pPr marL="0" indent="0">
              <a:lnSpc>
                <a:spcPct val="100000"/>
              </a:lnSpc>
              <a:buClr>
                <a:schemeClr val="tx1"/>
              </a:buClr>
              <a:buSzPct val="110000"/>
              <a:buNone/>
            </a:pPr>
            <a:r>
              <a:rPr lang="en-US" sz="18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There exploration segment of this report showed a lot of interesting information such as:</a:t>
            </a:r>
          </a:p>
          <a:p>
            <a:pPr>
              <a:lnSpc>
                <a:spcPct val="100000"/>
              </a:lnSpc>
              <a:buClr>
                <a:schemeClr val="tx1"/>
              </a:buClr>
              <a:buSzPct val="110000"/>
              <a:buFont typeface="Arial" panose="020B0604020202020204" pitchFamily="34" charset="0"/>
              <a:buChar char="•"/>
            </a:pPr>
            <a:r>
              <a:rPr lang="en-US" sz="1800" dirty="0">
                <a:solidFill>
                  <a:schemeClr val="tx1"/>
                </a:solidFill>
                <a:latin typeface="Calibri" panose="020F0502020204030204" pitchFamily="34" charset="0"/>
                <a:ea typeface="Calibri" panose="020F0502020204030204" pitchFamily="34" charset="0"/>
                <a:cs typeface="Calibri" panose="020F0502020204030204" pitchFamily="34" charset="0"/>
              </a:rPr>
              <a:t> U.S has the highest number of tech layoffs globally, followed by India. Tech workers in the Data industry experienced fewer layoffs than most.</a:t>
            </a:r>
          </a:p>
          <a:p>
            <a:pPr>
              <a:lnSpc>
                <a:spcPct val="100000"/>
              </a:lnSpc>
              <a:buClr>
                <a:schemeClr val="tx1"/>
              </a:buClr>
              <a:buSzPct val="110000"/>
              <a:buFont typeface="Arial" panose="020B0604020202020204" pitchFamily="34" charset="0"/>
              <a:buChar char="•"/>
            </a:pPr>
            <a:r>
              <a:rPr lang="en-US" sz="18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Tech companies in the San Francisco Bay Area have laid off the most employees compared to other locations around the world</a:t>
            </a:r>
          </a:p>
          <a:p>
            <a:pPr>
              <a:lnSpc>
                <a:spcPct val="100000"/>
              </a:lnSpc>
              <a:buClr>
                <a:schemeClr val="tx1"/>
              </a:buClr>
              <a:buSzPct val="110000"/>
              <a:buFont typeface="Arial" panose="020B0604020202020204" pitchFamily="34" charset="0"/>
              <a:buChar char="•"/>
            </a:pPr>
            <a:r>
              <a:rPr lang="en-US" sz="1800" dirty="0">
                <a:solidFill>
                  <a:schemeClr val="tx1"/>
                </a:solidFill>
                <a:latin typeface="Calibri" panose="020F0502020204030204" pitchFamily="34" charset="0"/>
                <a:ea typeface="Calibri" panose="020F0502020204030204" pitchFamily="34" charset="0"/>
                <a:cs typeface="Calibri" panose="020F0502020204030204" pitchFamily="34" charset="0"/>
              </a:rPr>
              <a:t> Meta and Amazon have laid off the most tech employees globally Transportation and Travel industries were hit hard at the start of the COVID pandemic, causing the highest layoffs of tech employees in 2020</a:t>
            </a:r>
          </a:p>
          <a:p>
            <a:pPr>
              <a:lnSpc>
                <a:spcPct val="100000"/>
              </a:lnSpc>
              <a:buClr>
                <a:schemeClr val="tx1"/>
              </a:buClr>
              <a:buSzPct val="110000"/>
              <a:buFont typeface="Arial" panose="020B0604020202020204" pitchFamily="34" charset="0"/>
              <a:buChar char="•"/>
            </a:pPr>
            <a:r>
              <a:rPr lang="en-US" sz="18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In The USA, tech employees in the consumer industry are the most vulnerable to layoffs</a:t>
            </a:r>
          </a:p>
          <a:p>
            <a:pPr>
              <a:lnSpc>
                <a:spcPct val="100000"/>
              </a:lnSpc>
              <a:buClr>
                <a:schemeClr val="tx1"/>
              </a:buClr>
              <a:buSzPct val="110000"/>
              <a:buFont typeface="Arial" panose="020B0604020202020204" pitchFamily="34" charset="0"/>
              <a:buChar char="•"/>
            </a:pPr>
            <a:r>
              <a:rPr lang="en-US" sz="1800" dirty="0">
                <a:solidFill>
                  <a:schemeClr val="tx1"/>
                </a:solidFill>
                <a:latin typeface="Calibri" panose="020F0502020204030204" pitchFamily="34" charset="0"/>
                <a:ea typeface="Calibri" panose="020F0502020204030204" pitchFamily="34" charset="0"/>
                <a:cs typeface="Calibri" panose="020F0502020204030204" pitchFamily="34" charset="0"/>
              </a:rPr>
              <a:t> San Francisco Bay Area tech employees are at high risk of being laid off</a:t>
            </a:r>
          </a:p>
          <a:p>
            <a:pPr marL="0" indent="0">
              <a:lnSpc>
                <a:spcPct val="100000"/>
              </a:lnSpc>
              <a:buClr>
                <a:schemeClr val="tx1"/>
              </a:buClr>
              <a:buSzPct val="110000"/>
              <a:buNone/>
            </a:pPr>
            <a:r>
              <a:rPr lang="en-US" sz="18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Also, all three models performed well on the data set, but it can be observed that in 20 epochs, LSTM yielded a more stable result than RNN and GRU did in 100 epochs.</a:t>
            </a:r>
          </a:p>
        </p:txBody>
      </p:sp>
    </p:spTree>
    <p:extLst>
      <p:ext uri="{BB962C8B-B14F-4D97-AF65-F5344CB8AC3E}">
        <p14:creationId xmlns:p14="http://schemas.microsoft.com/office/powerpoint/2010/main" val="3758821980"/>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643467" y="701971"/>
            <a:ext cx="3115733" cy="1666501"/>
          </a:xfrm>
        </p:spPr>
        <p:txBody>
          <a:bodyPr>
            <a:normAutofit/>
          </a:bodyPr>
          <a:lstStyle/>
          <a:p>
            <a:r>
              <a:rPr lang="en-US" sz="3700" dirty="0">
                <a:solidFill>
                  <a:schemeClr val="tx1"/>
                </a:solidFill>
              </a:rPr>
              <a:t>Future Work</a:t>
            </a:r>
          </a:p>
        </p:txBody>
      </p:sp>
      <p:cxnSp>
        <p:nvCxnSpPr>
          <p:cNvPr id="34" name="Straight Connector 33">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538728"/>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643467" y="2731361"/>
            <a:ext cx="10545233" cy="964340"/>
          </a:xfrm>
        </p:spPr>
        <p:txBody>
          <a:bodyPr>
            <a:normAutofit/>
          </a:bodyPr>
          <a:lstStyle/>
          <a:p>
            <a:pPr>
              <a:lnSpc>
                <a:spcPct val="100000"/>
              </a:lnSpc>
              <a:buClr>
                <a:schemeClr val="tx1"/>
              </a:buClr>
              <a:buSzPct val="110000"/>
              <a:buFont typeface="Arial" panose="020B0604020202020204" pitchFamily="34" charset="0"/>
              <a:buChar char="•"/>
            </a:pPr>
            <a:r>
              <a:rPr lang="en-US" sz="18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Update the data to a more recent version</a:t>
            </a:r>
          </a:p>
          <a:p>
            <a:pPr>
              <a:lnSpc>
                <a:spcPct val="100000"/>
              </a:lnSpc>
              <a:buClr>
                <a:schemeClr val="tx1"/>
              </a:buClr>
              <a:buSzPct val="110000"/>
              <a:buFont typeface="Arial" panose="020B0604020202020204" pitchFamily="34" charset="0"/>
              <a:buChar char="•"/>
            </a:pPr>
            <a:r>
              <a:rPr lang="en-US" sz="1800" dirty="0">
                <a:solidFill>
                  <a:schemeClr val="tx1"/>
                </a:solidFill>
                <a:latin typeface="Calibri" panose="020F0502020204030204" pitchFamily="34" charset="0"/>
                <a:ea typeface="Calibri" panose="020F0502020204030204" pitchFamily="34" charset="0"/>
                <a:cs typeface="Calibri" panose="020F0502020204030204" pitchFamily="34" charset="0"/>
              </a:rPr>
              <a:t> Perform more exploration to gain additional insights</a:t>
            </a:r>
          </a:p>
        </p:txBody>
      </p:sp>
    </p:spTree>
    <p:extLst>
      <p:ext uri="{BB962C8B-B14F-4D97-AF65-F5344CB8AC3E}">
        <p14:creationId xmlns:p14="http://schemas.microsoft.com/office/powerpoint/2010/main" val="2454685726"/>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642257" y="634946"/>
            <a:ext cx="3690257" cy="1450757"/>
          </a:xfrm>
        </p:spPr>
        <p:txBody>
          <a:bodyPr>
            <a:normAutofit/>
          </a:bodyPr>
          <a:lstStyle/>
          <a:p>
            <a:r>
              <a:rPr lang="en-US" dirty="0"/>
              <a:t>References</a:t>
            </a:r>
          </a:p>
        </p:txBody>
      </p:sp>
      <p:cxnSp>
        <p:nvCxnSpPr>
          <p:cNvPr id="34" name="Straight Connector 33">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0797"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642257" y="2407436"/>
            <a:ext cx="10780248" cy="3461658"/>
          </a:xfrm>
        </p:spPr>
        <p:txBody>
          <a:bodyPr>
            <a:normAutofit/>
          </a:bodyPr>
          <a:lstStyle/>
          <a:p>
            <a:pPr>
              <a:buClr>
                <a:schemeClr val="tx1"/>
              </a:buClr>
              <a:buFont typeface="Arial" panose="020B0604020202020204" pitchFamily="34" charset="0"/>
              <a:buChar char="•"/>
            </a:pPr>
            <a:r>
              <a:rPr lang="en-US" b="0" dirty="0">
                <a:effectLst/>
                <a:latin typeface="Calibri" panose="020F0502020204030204" pitchFamily="34" charset="0"/>
                <a:ea typeface="Calibri" panose="020F0502020204030204" pitchFamily="34" charset="0"/>
                <a:cs typeface="Calibri" panose="020F0502020204030204" pitchFamily="34" charset="0"/>
              </a:rPr>
              <a:t> Florian Zandt, 2022. </a:t>
            </a:r>
            <a:r>
              <a:rPr lang="en-US" b="0" i="1" dirty="0">
                <a:effectLst/>
                <a:latin typeface="Calibri" panose="020F0502020204030204" pitchFamily="34" charset="0"/>
                <a:ea typeface="Calibri" panose="020F0502020204030204" pitchFamily="34" charset="0"/>
                <a:cs typeface="Calibri" panose="020F0502020204030204" pitchFamily="34" charset="0"/>
              </a:rPr>
              <a:t>Stati</a:t>
            </a:r>
            <a:r>
              <a:rPr lang="en-US" i="1" dirty="0">
                <a:latin typeface="Calibri" panose="020F0502020204030204" pitchFamily="34" charset="0"/>
                <a:ea typeface="Calibri" panose="020F0502020204030204" pitchFamily="34" charset="0"/>
                <a:cs typeface="Calibri" panose="020F0502020204030204" pitchFamily="34" charset="0"/>
              </a:rPr>
              <a:t>sta: Mass Tech Layoff Wave Rises Again. </a:t>
            </a:r>
            <a:r>
              <a:rPr lang="en-US" dirty="0">
                <a:latin typeface="Calibri" panose="020F0502020204030204" pitchFamily="34" charset="0"/>
                <a:ea typeface="Calibri" panose="020F0502020204030204" pitchFamily="34" charset="0"/>
                <a:cs typeface="Calibri" panose="020F0502020204030204" pitchFamily="34" charset="0"/>
              </a:rPr>
              <a:t>https://www.statista.com/chart/27964/number-of-tech-start-ups-companies-incorporated-in-the-us-laying-off-staff-per-month/</a:t>
            </a:r>
          </a:p>
          <a:p>
            <a:pPr>
              <a:buClr>
                <a:schemeClr val="tx1"/>
              </a:buClr>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 Keerthi Vedantam, 2022. </a:t>
            </a:r>
            <a:r>
              <a:rPr lang="en-US" i="1" dirty="0">
                <a:latin typeface="Calibri" panose="020F0502020204030204" pitchFamily="34" charset="0"/>
                <a:ea typeface="Calibri" panose="020F0502020204030204" pitchFamily="34" charset="0"/>
                <a:cs typeface="Calibri" panose="020F0502020204030204" pitchFamily="34" charset="0"/>
              </a:rPr>
              <a:t>Crunchbase News: Tech Layoffs in 2022: The U.S Companies that have Cut Jobs. </a:t>
            </a:r>
            <a:r>
              <a:rPr lang="en-US" dirty="0">
                <a:latin typeface="Calibri" panose="020F0502020204030204" pitchFamily="34" charset="0"/>
                <a:ea typeface="Calibri" panose="020F0502020204030204" pitchFamily="34" charset="0"/>
                <a:cs typeface="Calibri" panose="020F0502020204030204" pitchFamily="34" charset="0"/>
              </a:rPr>
              <a:t>https://news.crunchbase.com/startups/tech-layoffs-2022/</a:t>
            </a:r>
          </a:p>
          <a:p>
            <a:pPr>
              <a:buClr>
                <a:schemeClr val="tx1"/>
              </a:buClr>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 Roger Lee, 2022. Data Source: https://layoffs.fyi/</a:t>
            </a:r>
          </a:p>
          <a:p>
            <a:pPr>
              <a:buClr>
                <a:schemeClr val="tx1"/>
              </a:buClr>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 Shervine Amidi, 2022. </a:t>
            </a:r>
            <a:r>
              <a:rPr lang="en-US" i="1" dirty="0">
                <a:latin typeface="Calibri" panose="020F0502020204030204" pitchFamily="34" charset="0"/>
                <a:ea typeface="Calibri" panose="020F0502020204030204" pitchFamily="34" charset="0"/>
                <a:cs typeface="Calibri" panose="020F0502020204030204" pitchFamily="34" charset="0"/>
              </a:rPr>
              <a:t>Recurrent Neural Networks. </a:t>
            </a:r>
            <a:r>
              <a:rPr lang="en-US" dirty="0">
                <a:latin typeface="Calibri" panose="020F0502020204030204" pitchFamily="34" charset="0"/>
                <a:ea typeface="Calibri" panose="020F0502020204030204" pitchFamily="34" charset="0"/>
                <a:cs typeface="Calibri" panose="020F0502020204030204" pitchFamily="34" charset="0"/>
              </a:rPr>
              <a:t>https://stanford.edu/~shervine/teaching/cs-230/cheatsheet-recurrent-neural-networks</a:t>
            </a:r>
          </a:p>
          <a:p>
            <a:pPr marL="0" indent="0">
              <a:buClr>
                <a:schemeClr val="tx1"/>
              </a:buClr>
              <a:buNone/>
            </a:pP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36" name="Rectangle 35">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19730482"/>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2" name="Straight Connector 2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36E311A-78DD-4692-80F3-778809A8B507}"/>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dirty="0">
                <a:solidFill>
                  <a:schemeClr val="tx1">
                    <a:lumMod val="85000"/>
                    <a:lumOff val="15000"/>
                  </a:schemeClr>
                </a:solidFill>
              </a:rPr>
              <a:t>Thank you! </a:t>
            </a:r>
          </a:p>
        </p:txBody>
      </p:sp>
      <p:pic>
        <p:nvPicPr>
          <p:cNvPr id="5" name="Picture 4" descr="Wood human figure">
            <a:extLst>
              <a:ext uri="{FF2B5EF4-FFF2-40B4-BE49-F238E27FC236}">
                <a16:creationId xmlns:a16="http://schemas.microsoft.com/office/drawing/2014/main" id="{FE1F7C36-949A-F5B8-662B-201DF5A9200E}"/>
              </a:ext>
            </a:extLst>
          </p:cNvPr>
          <p:cNvPicPr>
            <a:picLocks noChangeAspect="1"/>
          </p:cNvPicPr>
          <p:nvPr/>
        </p:nvPicPr>
        <p:blipFill rotWithShape="1">
          <a:blip r:embed="rId2"/>
          <a:srcRect l="2087" r="52796" b="-2"/>
          <a:stretch/>
        </p:blipFill>
        <p:spPr>
          <a:xfrm>
            <a:off x="-1" y="1"/>
            <a:ext cx="4635315" cy="6857999"/>
          </a:xfrm>
          <a:prstGeom prst="rect">
            <a:avLst/>
          </a:prstGeom>
        </p:spPr>
      </p:pic>
      <p:cxnSp>
        <p:nvCxnSpPr>
          <p:cNvPr id="26" name="Straight Connector 25">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81554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18">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643467" y="516835"/>
            <a:ext cx="3448259" cy="1666501"/>
          </a:xfrm>
        </p:spPr>
        <p:txBody>
          <a:bodyPr vert="horz" lIns="91440" tIns="45720" rIns="91440" bIns="45720" rtlCol="0">
            <a:normAutofit/>
          </a:bodyPr>
          <a:lstStyle/>
          <a:p>
            <a:r>
              <a:rPr lang="en-US" sz="4000" dirty="0">
                <a:solidFill>
                  <a:srgbClr val="FFFFFF"/>
                </a:solidFill>
              </a:rPr>
              <a:t>Agenda</a:t>
            </a:r>
          </a:p>
        </p:txBody>
      </p:sp>
      <p:cxnSp>
        <p:nvCxnSpPr>
          <p:cNvPr id="24" name="Straight Connector 20">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Content Placeholder 2">
            <a:extLst>
              <a:ext uri="{FF2B5EF4-FFF2-40B4-BE49-F238E27FC236}">
                <a16:creationId xmlns:a16="http://schemas.microsoft.com/office/drawing/2014/main" id="{0E41056B-4CC5-42FE-9DEE-4616597C85AE}"/>
              </a:ext>
            </a:extLst>
          </p:cNvPr>
          <p:cNvSpPr>
            <a:spLocks noGrp="1"/>
          </p:cNvSpPr>
          <p:nvPr>
            <p:ph idx="1"/>
          </p:nvPr>
        </p:nvSpPr>
        <p:spPr>
          <a:xfrm>
            <a:off x="643467" y="2546224"/>
            <a:ext cx="3448259" cy="3342747"/>
          </a:xfrm>
        </p:spPr>
        <p:txBody>
          <a:bodyPr>
            <a:normAutofit/>
          </a:bodyPr>
          <a:lstStyle/>
          <a:p>
            <a:pPr>
              <a:buClr>
                <a:schemeClr val="tx1"/>
              </a:buClr>
            </a:pPr>
            <a:r>
              <a:rPr lang="en-US" sz="2000" dirty="0">
                <a:solidFill>
                  <a:srgbClr val="FFFFFF"/>
                </a:solidFill>
              </a:rPr>
              <a:t>Introduction</a:t>
            </a:r>
          </a:p>
          <a:p>
            <a:pPr>
              <a:buClr>
                <a:schemeClr val="tx1"/>
              </a:buClr>
            </a:pPr>
            <a:r>
              <a:rPr lang="en-US" sz="2000" dirty="0">
                <a:solidFill>
                  <a:srgbClr val="FFFFFF"/>
                </a:solidFill>
              </a:rPr>
              <a:t>Goal</a:t>
            </a:r>
          </a:p>
          <a:p>
            <a:pPr>
              <a:buClr>
                <a:schemeClr val="tx1"/>
              </a:buClr>
            </a:pPr>
            <a:r>
              <a:rPr lang="en-US" sz="2000" dirty="0">
                <a:solidFill>
                  <a:srgbClr val="FFFFFF"/>
                </a:solidFill>
              </a:rPr>
              <a:t>Exploration</a:t>
            </a:r>
          </a:p>
          <a:p>
            <a:pPr>
              <a:buClr>
                <a:schemeClr val="tx1"/>
              </a:buClr>
            </a:pPr>
            <a:r>
              <a:rPr lang="en-US" sz="2000" dirty="0">
                <a:solidFill>
                  <a:srgbClr val="FFFFFF"/>
                </a:solidFill>
              </a:rPr>
              <a:t>Models</a:t>
            </a:r>
          </a:p>
          <a:p>
            <a:pPr>
              <a:buClr>
                <a:schemeClr val="tx1"/>
              </a:buClr>
            </a:pPr>
            <a:r>
              <a:rPr lang="en-US" sz="2000" dirty="0">
                <a:solidFill>
                  <a:srgbClr val="FFFFFF"/>
                </a:solidFill>
              </a:rPr>
              <a:t>Conclusion</a:t>
            </a:r>
          </a:p>
          <a:p>
            <a:pPr>
              <a:buClr>
                <a:schemeClr val="tx1"/>
              </a:buClr>
            </a:pPr>
            <a:r>
              <a:rPr lang="en-US" sz="2000" dirty="0">
                <a:solidFill>
                  <a:srgbClr val="FFFFFF"/>
                </a:solidFill>
              </a:rPr>
              <a:t>References</a:t>
            </a:r>
          </a:p>
          <a:p>
            <a:pPr>
              <a:buClr>
                <a:schemeClr val="tx1"/>
              </a:buClr>
            </a:pPr>
            <a:endParaRPr lang="en-US" sz="2000" dirty="0">
              <a:solidFill>
                <a:srgbClr val="FFFFFF"/>
              </a:solidFill>
            </a:endParaRPr>
          </a:p>
        </p:txBody>
      </p:sp>
      <p:pic>
        <p:nvPicPr>
          <p:cNvPr id="8" name="Picture 7" descr="White puzzle with one red piece">
            <a:extLst>
              <a:ext uri="{FF2B5EF4-FFF2-40B4-BE49-F238E27FC236}">
                <a16:creationId xmlns:a16="http://schemas.microsoft.com/office/drawing/2014/main" id="{DF5168E3-9D62-7B15-FE49-B6FFCA92B2D2}"/>
              </a:ext>
            </a:extLst>
          </p:cNvPr>
          <p:cNvPicPr>
            <a:picLocks noChangeAspect="1"/>
          </p:cNvPicPr>
          <p:nvPr/>
        </p:nvPicPr>
        <p:blipFill rotWithShape="1">
          <a:blip r:embed="rId3"/>
          <a:srcRect l="19869" r="18306"/>
          <a:stretch/>
        </p:blipFill>
        <p:spPr>
          <a:xfrm>
            <a:off x="4654296" y="10"/>
            <a:ext cx="7537703" cy="6857990"/>
          </a:xfrm>
          <a:prstGeom prst="rect">
            <a:avLst/>
          </a:prstGeom>
        </p:spPr>
      </p:pic>
    </p:spTree>
    <p:extLst>
      <p:ext uri="{BB962C8B-B14F-4D97-AF65-F5344CB8AC3E}">
        <p14:creationId xmlns:p14="http://schemas.microsoft.com/office/powerpoint/2010/main" val="2933514334"/>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878911" y="643468"/>
            <a:ext cx="3177847" cy="1674180"/>
          </a:xfrm>
        </p:spPr>
        <p:txBody>
          <a:bodyPr>
            <a:normAutofit/>
          </a:bodyPr>
          <a:lstStyle/>
          <a:p>
            <a:r>
              <a:rPr lang="en-US" sz="3700" dirty="0"/>
              <a:t>Introduction</a:t>
            </a:r>
          </a:p>
        </p:txBody>
      </p:sp>
      <p:cxnSp>
        <p:nvCxnSpPr>
          <p:cNvPr id="16" name="Straight Connector 15">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858064" y="2639380"/>
            <a:ext cx="3983759" cy="3229714"/>
          </a:xfrm>
        </p:spPr>
        <p:txBody>
          <a:bodyPr>
            <a:normAutofit lnSpcReduction="10000"/>
          </a:bodyPr>
          <a:lstStyle/>
          <a:p>
            <a:pPr algn="just"/>
            <a:r>
              <a:rPr lang="en-US"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The </a:t>
            </a:r>
            <a:r>
              <a:rPr lang="en-US" dirty="0">
                <a:solidFill>
                  <a:schemeClr val="tx1"/>
                </a:solidFill>
                <a:latin typeface="Calibri" panose="020F0502020204030204" pitchFamily="34" charset="0"/>
                <a:ea typeface="Calibri" panose="020F0502020204030204" pitchFamily="34" charset="0"/>
                <a:cs typeface="Calibri" panose="020F0502020204030204" pitchFamily="34" charset="0"/>
              </a:rPr>
              <a:t>year 2021 saw continuous growth for tech start-ups and giants. However, o</a:t>
            </a:r>
            <a:r>
              <a:rPr lang="en-US"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ver the course of the year 2022, tech companies like Meta, Uber, Netflix, and Twitter have made news for laying off thousands of workers. As of late November, more than eighty-five thousand (85,000) workers in the U.S tech sector have been laid off in mass job cuts (Crunchbase News Tally)</a:t>
            </a:r>
          </a:p>
        </p:txBody>
      </p:sp>
      <p:pic>
        <p:nvPicPr>
          <p:cNvPr id="7" name="Picture 6" descr="Chart, bar chart&#10;&#10;Description automatically generated">
            <a:extLst>
              <a:ext uri="{FF2B5EF4-FFF2-40B4-BE49-F238E27FC236}">
                <a16:creationId xmlns:a16="http://schemas.microsoft.com/office/drawing/2014/main" id="{06ACD0D0-2DE4-445D-AAC0-F70A7A3E1585}"/>
              </a:ext>
            </a:extLst>
          </p:cNvPr>
          <p:cNvPicPr>
            <a:picLocks noChangeAspect="1"/>
          </p:cNvPicPr>
          <p:nvPr/>
        </p:nvPicPr>
        <p:blipFill>
          <a:blip r:embed="rId2"/>
          <a:stretch>
            <a:fillRect/>
          </a:stretch>
        </p:blipFill>
        <p:spPr>
          <a:xfrm>
            <a:off x="5486916" y="643466"/>
            <a:ext cx="5225621" cy="5225621"/>
          </a:xfrm>
          <a:prstGeom prst="rect">
            <a:avLst/>
          </a:prstGeom>
        </p:spPr>
      </p:pic>
      <p:sp>
        <p:nvSpPr>
          <p:cNvPr id="18" name="Rectangle 17">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9406589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878911" y="643468"/>
            <a:ext cx="3177847" cy="1674180"/>
          </a:xfrm>
        </p:spPr>
        <p:txBody>
          <a:bodyPr>
            <a:normAutofit/>
          </a:bodyPr>
          <a:lstStyle/>
          <a:p>
            <a:r>
              <a:rPr lang="en-US" sz="4000" dirty="0"/>
              <a:t>Goal</a:t>
            </a:r>
          </a:p>
        </p:txBody>
      </p:sp>
      <p:cxnSp>
        <p:nvCxnSpPr>
          <p:cNvPr id="25" name="Straight Connector 24">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858064" y="2639380"/>
            <a:ext cx="3205049" cy="3229714"/>
          </a:xfrm>
        </p:spPr>
        <p:txBody>
          <a:bodyPr>
            <a:normAutofit/>
          </a:bodyPr>
          <a:lstStyle/>
          <a:p>
            <a:pPr algn="just">
              <a:lnSpc>
                <a:spcPct val="100000"/>
              </a:lnSpc>
            </a:pPr>
            <a:r>
              <a:rPr lang="en-US" sz="1800" b="0" dirty="0">
                <a:effectLst/>
                <a:latin typeface="Calibri" panose="020F0502020204030204" pitchFamily="34" charset="0"/>
                <a:ea typeface="Calibri" panose="020F0502020204030204" pitchFamily="34" charset="0"/>
                <a:cs typeface="Calibri" panose="020F0502020204030204" pitchFamily="34" charset="0"/>
              </a:rPr>
              <a:t>This report aims to:</a:t>
            </a:r>
          </a:p>
          <a:p>
            <a:pPr algn="just">
              <a:lnSpc>
                <a:spcPct val="100000"/>
              </a:lnSpc>
              <a:buClr>
                <a:schemeClr val="tx1"/>
              </a:buClr>
              <a:buSzPct val="110000"/>
              <a:buFont typeface="Arial" panose="020B0604020202020204" pitchFamily="34" charset="0"/>
              <a:buChar char="•"/>
            </a:pPr>
            <a:r>
              <a:rPr lang="en-US" sz="1800" dirty="0">
                <a:latin typeface="Calibri" panose="020F0502020204030204" pitchFamily="34" charset="0"/>
                <a:ea typeface="Calibri" panose="020F0502020204030204" pitchFamily="34" charset="0"/>
                <a:cs typeface="Calibri" panose="020F0502020204030204" pitchFamily="34" charset="0"/>
              </a:rPr>
              <a:t> A</a:t>
            </a:r>
            <a:r>
              <a:rPr lang="en-US" sz="1800" b="0" dirty="0">
                <a:effectLst/>
                <a:latin typeface="Calibri" panose="020F0502020204030204" pitchFamily="34" charset="0"/>
                <a:ea typeface="Calibri" panose="020F0502020204030204" pitchFamily="34" charset="0"/>
                <a:cs typeface="Calibri" panose="020F0502020204030204" pitchFamily="34" charset="0"/>
              </a:rPr>
              <a:t>nalyze the recent layoffs in the tech sector to discover useful insights. </a:t>
            </a:r>
          </a:p>
          <a:p>
            <a:pPr algn="just">
              <a:lnSpc>
                <a:spcPct val="100000"/>
              </a:lnSpc>
              <a:buClr>
                <a:schemeClr val="tx1"/>
              </a:buClr>
              <a:buSzPct val="110000"/>
              <a:buFont typeface="Arial" panose="020B0604020202020204" pitchFamily="34" charset="0"/>
              <a:buChar char="•"/>
            </a:pPr>
            <a:r>
              <a:rPr lang="en-US" sz="1800" b="0" dirty="0">
                <a:effectLst/>
                <a:latin typeface="Calibri" panose="020F0502020204030204" pitchFamily="34" charset="0"/>
                <a:ea typeface="Calibri" panose="020F0502020204030204" pitchFamily="34" charset="0"/>
                <a:cs typeface="Calibri" panose="020F0502020204030204" pitchFamily="34" charset="0"/>
              </a:rPr>
              <a:t> </a:t>
            </a:r>
            <a:r>
              <a:rPr lang="en-US" sz="1800" dirty="0">
                <a:latin typeface="Calibri" panose="020F0502020204030204" pitchFamily="34" charset="0"/>
                <a:ea typeface="Calibri" panose="020F0502020204030204" pitchFamily="34" charset="0"/>
                <a:cs typeface="Calibri" panose="020F0502020204030204" pitchFamily="34" charset="0"/>
              </a:rPr>
              <a:t>E</a:t>
            </a:r>
            <a:r>
              <a:rPr lang="en-US" sz="1800" b="0" dirty="0">
                <a:effectLst/>
                <a:latin typeface="Calibri" panose="020F0502020204030204" pitchFamily="34" charset="0"/>
                <a:ea typeface="Calibri" panose="020F0502020204030204" pitchFamily="34" charset="0"/>
                <a:cs typeface="Calibri" panose="020F0502020204030204" pitchFamily="34" charset="0"/>
              </a:rPr>
              <a:t>xamine the trends in the data.</a:t>
            </a:r>
          </a:p>
          <a:p>
            <a:pPr algn="just">
              <a:lnSpc>
                <a:spcPct val="100000"/>
              </a:lnSpc>
              <a:buClr>
                <a:schemeClr val="tx1"/>
              </a:buClr>
              <a:buSzPct val="110000"/>
              <a:buFont typeface="Arial" panose="020B0604020202020204" pitchFamily="34" charset="0"/>
              <a:buChar char="•"/>
            </a:pPr>
            <a:r>
              <a:rPr lang="en-US" sz="1800" dirty="0">
                <a:latin typeface="Calibri" panose="020F0502020204030204" pitchFamily="34" charset="0"/>
                <a:ea typeface="Calibri" panose="020F0502020204030204" pitchFamily="34" charset="0"/>
                <a:cs typeface="Calibri" panose="020F0502020204030204" pitchFamily="34" charset="0"/>
              </a:rPr>
              <a:t> Compare the performance of multiple time series models on the data set</a:t>
            </a:r>
            <a:endParaRPr lang="en-US" sz="1800" b="0" dirty="0">
              <a:effectLst/>
              <a:latin typeface="Calibri" panose="020F0502020204030204" pitchFamily="34" charset="0"/>
              <a:ea typeface="Calibri" panose="020F0502020204030204" pitchFamily="34" charset="0"/>
              <a:cs typeface="Calibri" panose="020F0502020204030204" pitchFamily="34" charset="0"/>
            </a:endParaRPr>
          </a:p>
          <a:p>
            <a:pPr marL="0" indent="0" algn="just">
              <a:lnSpc>
                <a:spcPct val="100000"/>
              </a:lnSpc>
              <a:buClr>
                <a:schemeClr val="tx1"/>
              </a:buClr>
              <a:buSzPct val="110000"/>
              <a:buNone/>
            </a:pPr>
            <a:endParaRPr lang="en-US" sz="1800" b="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4" name="Picture 3" descr="A picture containing chart&#10;&#10;Description automatically generated">
            <a:extLst>
              <a:ext uri="{FF2B5EF4-FFF2-40B4-BE49-F238E27FC236}">
                <a16:creationId xmlns:a16="http://schemas.microsoft.com/office/drawing/2014/main" id="{D7878509-29D7-4ED3-ACEC-8A3B1EC861C3}"/>
              </a:ext>
            </a:extLst>
          </p:cNvPr>
          <p:cNvPicPr>
            <a:picLocks noChangeAspect="1"/>
          </p:cNvPicPr>
          <p:nvPr/>
        </p:nvPicPr>
        <p:blipFill>
          <a:blip r:embed="rId2"/>
          <a:stretch>
            <a:fillRect/>
          </a:stretch>
        </p:blipFill>
        <p:spPr>
          <a:xfrm>
            <a:off x="4653447" y="762945"/>
            <a:ext cx="6892560" cy="4986662"/>
          </a:xfrm>
          <a:prstGeom prst="rect">
            <a:avLst/>
          </a:prstGeom>
        </p:spPr>
      </p:pic>
      <p:sp>
        <p:nvSpPr>
          <p:cNvPr id="27" name="Rectangle 26">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769581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878911" y="643468"/>
            <a:ext cx="3177847" cy="1674180"/>
          </a:xfrm>
        </p:spPr>
        <p:txBody>
          <a:bodyPr>
            <a:normAutofit/>
          </a:bodyPr>
          <a:lstStyle/>
          <a:p>
            <a:r>
              <a:rPr lang="en-US" sz="4000" dirty="0"/>
              <a:t>Data</a:t>
            </a:r>
          </a:p>
        </p:txBody>
      </p:sp>
      <p:cxnSp>
        <p:nvCxnSpPr>
          <p:cNvPr id="25" name="Straight Connector 24">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858064" y="2639380"/>
            <a:ext cx="4361636" cy="3229714"/>
          </a:xfrm>
        </p:spPr>
        <p:txBody>
          <a:bodyPr>
            <a:normAutofit/>
          </a:bodyPr>
          <a:lstStyle/>
          <a:p>
            <a:pPr marL="0" indent="0" algn="just">
              <a:lnSpc>
                <a:spcPct val="100000"/>
              </a:lnSpc>
              <a:buClr>
                <a:schemeClr val="tx1"/>
              </a:buClr>
              <a:buSzPct val="110000"/>
              <a:buNone/>
            </a:pPr>
            <a:r>
              <a:rPr lang="en-US" sz="1800" b="0" dirty="0">
                <a:effectLst/>
                <a:latin typeface="Calibri" panose="020F0502020204030204" pitchFamily="34" charset="0"/>
                <a:ea typeface="Calibri" panose="020F0502020204030204" pitchFamily="34" charset="0"/>
                <a:cs typeface="Calibri" panose="020F0502020204030204" pitchFamily="34" charset="0"/>
              </a:rPr>
              <a:t>The data for this project was compiled by Roger Lee on his website layoffs.fyi. The website uses Airtable to display tech layoffs since the start of COVID-19 pandemic in 2020. The data is compiled from public reports as seen in Bloomberg, San Francisco Business Times, TechCrunch, and The New York Times, and is updated every week. For this project, the data set contains layoffs from March 11, 2020, to November 30, 2022.</a:t>
            </a:r>
          </a:p>
        </p:txBody>
      </p:sp>
      <p:sp>
        <p:nvSpPr>
          <p:cNvPr id="27" name="Rectangle 26">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a:extLst>
              <a:ext uri="{FF2B5EF4-FFF2-40B4-BE49-F238E27FC236}">
                <a16:creationId xmlns:a16="http://schemas.microsoft.com/office/drawing/2014/main" id="{F4F6C919-46E9-C8BE-C507-69DCD5B57B1C}"/>
              </a:ext>
            </a:extLst>
          </p:cNvPr>
          <p:cNvPicPr>
            <a:picLocks noChangeAspect="1"/>
          </p:cNvPicPr>
          <p:nvPr/>
        </p:nvPicPr>
        <p:blipFill>
          <a:blip r:embed="rId2"/>
          <a:stretch>
            <a:fillRect/>
          </a:stretch>
        </p:blipFill>
        <p:spPr>
          <a:xfrm>
            <a:off x="5461189" y="2317649"/>
            <a:ext cx="5872747" cy="3302102"/>
          </a:xfrm>
          <a:prstGeom prst="rect">
            <a:avLst/>
          </a:prstGeom>
        </p:spPr>
      </p:pic>
    </p:spTree>
    <p:extLst>
      <p:ext uri="{BB962C8B-B14F-4D97-AF65-F5344CB8AC3E}">
        <p14:creationId xmlns:p14="http://schemas.microsoft.com/office/powerpoint/2010/main" val="15466601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643467" y="701971"/>
            <a:ext cx="2994815" cy="1666501"/>
          </a:xfrm>
        </p:spPr>
        <p:txBody>
          <a:bodyPr>
            <a:normAutofit/>
          </a:bodyPr>
          <a:lstStyle/>
          <a:p>
            <a:r>
              <a:rPr lang="en-US" sz="3700" dirty="0">
                <a:solidFill>
                  <a:schemeClr val="tx1"/>
                </a:solidFill>
              </a:rPr>
              <a:t>Exploration</a:t>
            </a:r>
          </a:p>
        </p:txBody>
      </p:sp>
      <p:cxnSp>
        <p:nvCxnSpPr>
          <p:cNvPr id="34" name="Straight Connector 33">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538728"/>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643467" y="2731360"/>
            <a:ext cx="4978089" cy="3734753"/>
          </a:xfrm>
        </p:spPr>
        <p:txBody>
          <a:bodyPr>
            <a:normAutofit lnSpcReduction="10000"/>
          </a:bodyPr>
          <a:lstStyle/>
          <a:p>
            <a:pPr>
              <a:lnSpc>
                <a:spcPct val="100000"/>
              </a:lnSpc>
              <a:buClr>
                <a:schemeClr val="tx1"/>
              </a:buClr>
              <a:buSzPct val="110000"/>
              <a:buFont typeface="Arial" panose="020B0604020202020204" pitchFamily="34" charset="0"/>
              <a:buChar char="•"/>
            </a:pPr>
            <a:r>
              <a:rPr lang="en-US" sz="16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U.S has the highest number of tech layoffs globally, followed by </a:t>
            </a:r>
            <a:r>
              <a:rPr lang="en-US" sz="1600" dirty="0">
                <a:solidFill>
                  <a:schemeClr val="tx1"/>
                </a:solidFill>
                <a:latin typeface="Calibri" panose="020F0502020204030204" pitchFamily="34" charset="0"/>
                <a:ea typeface="Calibri" panose="020F0502020204030204" pitchFamily="34" charset="0"/>
                <a:cs typeface="Calibri" panose="020F0502020204030204" pitchFamily="34" charset="0"/>
              </a:rPr>
              <a:t>I</a:t>
            </a:r>
            <a:r>
              <a:rPr lang="en-US" sz="16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ndia</a:t>
            </a:r>
            <a:endParaRPr lang="en-US" sz="16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nSpc>
                <a:spcPct val="100000"/>
              </a:lnSpc>
              <a:buClr>
                <a:schemeClr val="tx1"/>
              </a:buClr>
              <a:buSzPct val="110000"/>
              <a:buFont typeface="Arial" panose="020B0604020202020204" pitchFamily="34" charset="0"/>
              <a:buChar char="•"/>
            </a:pPr>
            <a:r>
              <a:rPr lang="en-US" sz="16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Tech employees in the Transportation, Consumer, Retail, and Finance industries were laid off the most while sectors like Legal, Aerospace, Product, and Energy experienced less layoffs.</a:t>
            </a:r>
          </a:p>
          <a:p>
            <a:pPr>
              <a:lnSpc>
                <a:spcPct val="100000"/>
              </a:lnSpc>
              <a:buClr>
                <a:schemeClr val="tx1"/>
              </a:buClr>
              <a:buSzPct val="110000"/>
              <a:buFont typeface="Arial" panose="020B0604020202020204" pitchFamily="34" charset="0"/>
              <a:buChar char="•"/>
            </a:pPr>
            <a:r>
              <a:rPr lang="en-US" sz="1600" dirty="0">
                <a:solidFill>
                  <a:schemeClr val="tx1"/>
                </a:solidFill>
                <a:latin typeface="Calibri" panose="020F0502020204030204" pitchFamily="34" charset="0"/>
                <a:ea typeface="Calibri" panose="020F0502020204030204" pitchFamily="34" charset="0"/>
                <a:cs typeface="Calibri" panose="020F0502020204030204" pitchFamily="34" charset="0"/>
              </a:rPr>
              <a:t> Tech workers in the Data industry experienced fewer layoffs than most.</a:t>
            </a:r>
          </a:p>
          <a:p>
            <a:pPr>
              <a:lnSpc>
                <a:spcPct val="100000"/>
              </a:lnSpc>
              <a:buClr>
                <a:schemeClr val="tx1"/>
              </a:buClr>
              <a:buSzPct val="110000"/>
              <a:buFont typeface="Arial" panose="020B0604020202020204" pitchFamily="34" charset="0"/>
              <a:buChar char="•"/>
            </a:pPr>
            <a:r>
              <a:rPr lang="en-US" sz="16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Tech companies in the San Francisco Bay Area have laid off the most employees compared to other locations around the world</a:t>
            </a:r>
          </a:p>
          <a:p>
            <a:pPr>
              <a:lnSpc>
                <a:spcPct val="100000"/>
              </a:lnSpc>
              <a:buClr>
                <a:schemeClr val="tx1"/>
              </a:buClr>
              <a:buSzPct val="110000"/>
              <a:buFont typeface="Arial" panose="020B0604020202020204" pitchFamily="34" charset="0"/>
              <a:buChar char="•"/>
            </a:pPr>
            <a:r>
              <a:rPr lang="en-US" sz="1600" dirty="0">
                <a:solidFill>
                  <a:schemeClr val="tx1"/>
                </a:solidFill>
                <a:latin typeface="Calibri" panose="020F0502020204030204" pitchFamily="34" charset="0"/>
                <a:ea typeface="Calibri" panose="020F0502020204030204" pitchFamily="34" charset="0"/>
                <a:cs typeface="Calibri" panose="020F0502020204030204" pitchFamily="34" charset="0"/>
              </a:rPr>
              <a:t> Meta and Amazon have laid off the most tech employees globally</a:t>
            </a:r>
            <a:endParaRPr lang="en-US" sz="1600" b="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10" name="Picture 9" descr="Chart, pie chart&#10;&#10;Description automatically generated">
            <a:extLst>
              <a:ext uri="{FF2B5EF4-FFF2-40B4-BE49-F238E27FC236}">
                <a16:creationId xmlns:a16="http://schemas.microsoft.com/office/drawing/2014/main" id="{AEE4ABEC-C01D-92E6-8577-77CFA253F89B}"/>
              </a:ext>
            </a:extLst>
          </p:cNvPr>
          <p:cNvPicPr>
            <a:picLocks noChangeAspect="1"/>
          </p:cNvPicPr>
          <p:nvPr/>
        </p:nvPicPr>
        <p:blipFill>
          <a:blip r:embed="rId2"/>
          <a:stretch>
            <a:fillRect/>
          </a:stretch>
        </p:blipFill>
        <p:spPr>
          <a:xfrm>
            <a:off x="5810600" y="1438444"/>
            <a:ext cx="2071842" cy="2108746"/>
          </a:xfrm>
          <a:prstGeom prst="rect">
            <a:avLst/>
          </a:prstGeom>
        </p:spPr>
      </p:pic>
      <p:pic>
        <p:nvPicPr>
          <p:cNvPr id="12" name="Picture 11" descr="Chart, pie chart&#10;&#10;Description automatically generated">
            <a:extLst>
              <a:ext uri="{FF2B5EF4-FFF2-40B4-BE49-F238E27FC236}">
                <a16:creationId xmlns:a16="http://schemas.microsoft.com/office/drawing/2014/main" id="{DA4D3E57-4255-9C55-DDFE-9B4133BB9023}"/>
              </a:ext>
            </a:extLst>
          </p:cNvPr>
          <p:cNvPicPr>
            <a:picLocks noChangeAspect="1"/>
          </p:cNvPicPr>
          <p:nvPr/>
        </p:nvPicPr>
        <p:blipFill>
          <a:blip r:embed="rId3"/>
          <a:stretch>
            <a:fillRect/>
          </a:stretch>
        </p:blipFill>
        <p:spPr>
          <a:xfrm>
            <a:off x="5810600" y="3800838"/>
            <a:ext cx="2078894" cy="2058106"/>
          </a:xfrm>
          <a:prstGeom prst="rect">
            <a:avLst/>
          </a:prstGeom>
        </p:spPr>
      </p:pic>
      <p:pic>
        <p:nvPicPr>
          <p:cNvPr id="13" name="Picture 12" descr="Chart, histogram&#10;&#10;Description automatically generated">
            <a:extLst>
              <a:ext uri="{FF2B5EF4-FFF2-40B4-BE49-F238E27FC236}">
                <a16:creationId xmlns:a16="http://schemas.microsoft.com/office/drawing/2014/main" id="{E07DFD84-6A90-DE58-3C30-E135F4593BC8}"/>
              </a:ext>
            </a:extLst>
          </p:cNvPr>
          <p:cNvPicPr>
            <a:picLocks noChangeAspect="1"/>
          </p:cNvPicPr>
          <p:nvPr/>
        </p:nvPicPr>
        <p:blipFill>
          <a:blip r:embed="rId4"/>
          <a:stretch>
            <a:fillRect/>
          </a:stretch>
        </p:blipFill>
        <p:spPr>
          <a:xfrm>
            <a:off x="8071486" y="1438444"/>
            <a:ext cx="3614570" cy="3180414"/>
          </a:xfrm>
          <a:prstGeom prst="rect">
            <a:avLst/>
          </a:prstGeom>
        </p:spPr>
      </p:pic>
      <p:pic>
        <p:nvPicPr>
          <p:cNvPr id="14" name="Picture 13" descr="A picture containing text, monitor, road, screenshot&#10;&#10;Description automatically generated">
            <a:extLst>
              <a:ext uri="{FF2B5EF4-FFF2-40B4-BE49-F238E27FC236}">
                <a16:creationId xmlns:a16="http://schemas.microsoft.com/office/drawing/2014/main" id="{0841218C-1442-E0A3-02F8-9C0791C7103C}"/>
              </a:ext>
            </a:extLst>
          </p:cNvPr>
          <p:cNvPicPr>
            <a:picLocks noChangeAspect="1"/>
          </p:cNvPicPr>
          <p:nvPr/>
        </p:nvPicPr>
        <p:blipFill>
          <a:blip r:embed="rId5"/>
          <a:stretch>
            <a:fillRect/>
          </a:stretch>
        </p:blipFill>
        <p:spPr>
          <a:xfrm>
            <a:off x="8071486" y="4829891"/>
            <a:ext cx="3614570" cy="1031762"/>
          </a:xfrm>
          <a:prstGeom prst="rect">
            <a:avLst/>
          </a:prstGeom>
        </p:spPr>
      </p:pic>
      <p:sp>
        <p:nvSpPr>
          <p:cNvPr id="15" name="TextBox 14">
            <a:extLst>
              <a:ext uri="{FF2B5EF4-FFF2-40B4-BE49-F238E27FC236}">
                <a16:creationId xmlns:a16="http://schemas.microsoft.com/office/drawing/2014/main" id="{8DED921D-5E74-8ACD-1687-276C910462C7}"/>
              </a:ext>
            </a:extLst>
          </p:cNvPr>
          <p:cNvSpPr txBox="1"/>
          <p:nvPr/>
        </p:nvSpPr>
        <p:spPr>
          <a:xfrm>
            <a:off x="5810600" y="3547190"/>
            <a:ext cx="2078894" cy="230832"/>
          </a:xfrm>
          <a:prstGeom prst="rect">
            <a:avLst/>
          </a:prstGeom>
          <a:noFill/>
        </p:spPr>
        <p:txBody>
          <a:bodyPr wrap="square" rtlCol="0">
            <a:spAutoFit/>
          </a:bodyPr>
          <a:lstStyle/>
          <a:p>
            <a:r>
              <a:rPr lang="en-US" sz="900" b="1" dirty="0"/>
              <a:t>Fig. 1: Layoffs Worldwide by Location</a:t>
            </a:r>
            <a:endParaRPr lang="en-US" sz="900" dirty="0"/>
          </a:p>
        </p:txBody>
      </p:sp>
      <p:sp>
        <p:nvSpPr>
          <p:cNvPr id="16" name="TextBox 15">
            <a:extLst>
              <a:ext uri="{FF2B5EF4-FFF2-40B4-BE49-F238E27FC236}">
                <a16:creationId xmlns:a16="http://schemas.microsoft.com/office/drawing/2014/main" id="{11AA582D-5EA4-58AB-7F74-C89950BA4A2A}"/>
              </a:ext>
            </a:extLst>
          </p:cNvPr>
          <p:cNvSpPr txBox="1"/>
          <p:nvPr/>
        </p:nvSpPr>
        <p:spPr>
          <a:xfrm>
            <a:off x="5788437" y="5881760"/>
            <a:ext cx="2078894" cy="230832"/>
          </a:xfrm>
          <a:prstGeom prst="rect">
            <a:avLst/>
          </a:prstGeom>
          <a:noFill/>
        </p:spPr>
        <p:txBody>
          <a:bodyPr wrap="square" rtlCol="0">
            <a:spAutoFit/>
          </a:bodyPr>
          <a:lstStyle/>
          <a:p>
            <a:r>
              <a:rPr lang="en-US" sz="900" b="1" dirty="0"/>
              <a:t>Fig. 2: Layoffs Worldwide by Country</a:t>
            </a:r>
            <a:endParaRPr lang="en-US" sz="900" dirty="0"/>
          </a:p>
        </p:txBody>
      </p:sp>
      <p:sp>
        <p:nvSpPr>
          <p:cNvPr id="17" name="TextBox 16">
            <a:extLst>
              <a:ext uri="{FF2B5EF4-FFF2-40B4-BE49-F238E27FC236}">
                <a16:creationId xmlns:a16="http://schemas.microsoft.com/office/drawing/2014/main" id="{D3E98DF4-0B3D-DEAE-F7E6-DC75BDA62462}"/>
              </a:ext>
            </a:extLst>
          </p:cNvPr>
          <p:cNvSpPr txBox="1"/>
          <p:nvPr/>
        </p:nvSpPr>
        <p:spPr>
          <a:xfrm>
            <a:off x="8071486" y="4598736"/>
            <a:ext cx="2078894" cy="230832"/>
          </a:xfrm>
          <a:prstGeom prst="rect">
            <a:avLst/>
          </a:prstGeom>
          <a:noFill/>
        </p:spPr>
        <p:txBody>
          <a:bodyPr wrap="square" rtlCol="0">
            <a:spAutoFit/>
          </a:bodyPr>
          <a:lstStyle/>
          <a:p>
            <a:r>
              <a:rPr lang="en-US" sz="900" b="1" dirty="0"/>
              <a:t>Fig. 3: Layoffs Worldwide by Industry</a:t>
            </a:r>
            <a:endParaRPr lang="en-US" sz="900" dirty="0"/>
          </a:p>
        </p:txBody>
      </p:sp>
      <p:sp>
        <p:nvSpPr>
          <p:cNvPr id="18" name="TextBox 17">
            <a:extLst>
              <a:ext uri="{FF2B5EF4-FFF2-40B4-BE49-F238E27FC236}">
                <a16:creationId xmlns:a16="http://schemas.microsoft.com/office/drawing/2014/main" id="{86EA5D8F-4C70-EC55-FE35-251B5E299FF6}"/>
              </a:ext>
            </a:extLst>
          </p:cNvPr>
          <p:cNvSpPr txBox="1"/>
          <p:nvPr/>
        </p:nvSpPr>
        <p:spPr>
          <a:xfrm>
            <a:off x="8071486" y="5863952"/>
            <a:ext cx="2078894" cy="230832"/>
          </a:xfrm>
          <a:prstGeom prst="rect">
            <a:avLst/>
          </a:prstGeom>
          <a:noFill/>
        </p:spPr>
        <p:txBody>
          <a:bodyPr wrap="square" rtlCol="0">
            <a:spAutoFit/>
          </a:bodyPr>
          <a:lstStyle/>
          <a:p>
            <a:r>
              <a:rPr lang="en-US" sz="900" b="1" dirty="0"/>
              <a:t>Fig. 4: Companies with most layoffs</a:t>
            </a:r>
            <a:endParaRPr lang="en-US" sz="900" dirty="0"/>
          </a:p>
        </p:txBody>
      </p:sp>
    </p:spTree>
    <p:extLst>
      <p:ext uri="{BB962C8B-B14F-4D97-AF65-F5344CB8AC3E}">
        <p14:creationId xmlns:p14="http://schemas.microsoft.com/office/powerpoint/2010/main" val="1439755591"/>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643467" y="701971"/>
            <a:ext cx="2994815" cy="1666501"/>
          </a:xfrm>
        </p:spPr>
        <p:txBody>
          <a:bodyPr>
            <a:normAutofit/>
          </a:bodyPr>
          <a:lstStyle/>
          <a:p>
            <a:r>
              <a:rPr lang="en-US" sz="3700" dirty="0">
                <a:solidFill>
                  <a:schemeClr val="tx1"/>
                </a:solidFill>
              </a:rPr>
              <a:t>Exploration</a:t>
            </a:r>
          </a:p>
        </p:txBody>
      </p:sp>
      <p:cxnSp>
        <p:nvCxnSpPr>
          <p:cNvPr id="34" name="Straight Connector 33">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538728"/>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643467" y="2731361"/>
            <a:ext cx="2994815" cy="3059838"/>
          </a:xfrm>
        </p:spPr>
        <p:txBody>
          <a:bodyPr>
            <a:normAutofit/>
          </a:bodyPr>
          <a:lstStyle/>
          <a:p>
            <a:pPr>
              <a:lnSpc>
                <a:spcPct val="100000"/>
              </a:lnSpc>
              <a:buClr>
                <a:schemeClr val="tx1"/>
              </a:buClr>
              <a:buSzPct val="110000"/>
              <a:buFont typeface="Arial" panose="020B0604020202020204" pitchFamily="34" charset="0"/>
              <a:buChar char="•"/>
            </a:pPr>
            <a:r>
              <a:rPr lang="en-US" sz="14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Transportation and Travel industries were hit hard at the start of the COVID pandemic, causing the highest layoffs of tech employees in 2020</a:t>
            </a:r>
          </a:p>
          <a:p>
            <a:pPr>
              <a:lnSpc>
                <a:spcPct val="100000"/>
              </a:lnSpc>
              <a:buClr>
                <a:schemeClr val="tx1"/>
              </a:buClr>
              <a:buSzPct val="110000"/>
              <a:buFont typeface="Arial" panose="020B0604020202020204" pitchFamily="34" charset="0"/>
              <a:buChar char="•"/>
            </a:pPr>
            <a:r>
              <a:rPr lang="en-US" sz="1400" dirty="0">
                <a:solidFill>
                  <a:schemeClr val="tx1"/>
                </a:solidFill>
                <a:latin typeface="Calibri" panose="020F0502020204030204" pitchFamily="34" charset="0"/>
                <a:ea typeface="Calibri" panose="020F0502020204030204" pitchFamily="34" charset="0"/>
                <a:cs typeface="Calibri" panose="020F0502020204030204" pitchFamily="34" charset="0"/>
              </a:rPr>
              <a:t> In The USA, tech employees in the consumer industry are the most vulnerable to layoffs</a:t>
            </a:r>
          </a:p>
          <a:p>
            <a:pPr>
              <a:lnSpc>
                <a:spcPct val="100000"/>
              </a:lnSpc>
              <a:buClr>
                <a:schemeClr val="tx1"/>
              </a:buClr>
              <a:buSzPct val="110000"/>
              <a:buFont typeface="Arial" panose="020B0604020202020204" pitchFamily="34" charset="0"/>
              <a:buChar char="•"/>
            </a:pPr>
            <a:r>
              <a:rPr lang="en-US" sz="1400" b="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San Francisco Bay Area tech employees are at high risk of being laid off</a:t>
            </a:r>
          </a:p>
          <a:p>
            <a:pPr>
              <a:lnSpc>
                <a:spcPct val="100000"/>
              </a:lnSpc>
              <a:buClr>
                <a:schemeClr val="tx1"/>
              </a:buClr>
              <a:buSzPct val="110000"/>
              <a:buFont typeface="Arial" panose="020B0604020202020204" pitchFamily="34" charset="0"/>
              <a:buChar char="•"/>
            </a:pPr>
            <a:r>
              <a:rPr lang="en-US" sz="1400" dirty="0">
                <a:solidFill>
                  <a:schemeClr val="tx1"/>
                </a:solidFill>
                <a:latin typeface="Calibri" panose="020F0502020204030204" pitchFamily="34" charset="0"/>
                <a:ea typeface="Calibri" panose="020F0502020204030204" pitchFamily="34" charset="0"/>
                <a:cs typeface="Calibri" panose="020F0502020204030204" pitchFamily="34" charset="0"/>
              </a:rPr>
              <a:t> Very few tech employees were laid off in 2021</a:t>
            </a:r>
            <a:endParaRPr lang="en-US" sz="1400" b="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4" name="Picture 3" descr="Chart, bar chart, histogram&#10;&#10;Description automatically generated">
            <a:extLst>
              <a:ext uri="{FF2B5EF4-FFF2-40B4-BE49-F238E27FC236}">
                <a16:creationId xmlns:a16="http://schemas.microsoft.com/office/drawing/2014/main" id="{AB93FE74-E7C1-DB03-7460-6A2F8469E42A}"/>
              </a:ext>
            </a:extLst>
          </p:cNvPr>
          <p:cNvPicPr>
            <a:picLocks noChangeAspect="1"/>
          </p:cNvPicPr>
          <p:nvPr/>
        </p:nvPicPr>
        <p:blipFill>
          <a:blip r:embed="rId2"/>
          <a:stretch>
            <a:fillRect/>
          </a:stretch>
        </p:blipFill>
        <p:spPr>
          <a:xfrm>
            <a:off x="3896817" y="1898431"/>
            <a:ext cx="5391079" cy="3892768"/>
          </a:xfrm>
          <a:prstGeom prst="rect">
            <a:avLst/>
          </a:prstGeom>
        </p:spPr>
      </p:pic>
      <p:pic>
        <p:nvPicPr>
          <p:cNvPr id="8" name="Picture 7" descr="Chart, pie chart&#10;&#10;Description automatically generated">
            <a:extLst>
              <a:ext uri="{FF2B5EF4-FFF2-40B4-BE49-F238E27FC236}">
                <a16:creationId xmlns:a16="http://schemas.microsoft.com/office/drawing/2014/main" id="{A3263824-1CB9-818A-2A7E-3D85A0D3588F}"/>
              </a:ext>
            </a:extLst>
          </p:cNvPr>
          <p:cNvPicPr>
            <a:picLocks noChangeAspect="1"/>
          </p:cNvPicPr>
          <p:nvPr/>
        </p:nvPicPr>
        <p:blipFill>
          <a:blip r:embed="rId3"/>
          <a:stretch>
            <a:fillRect/>
          </a:stretch>
        </p:blipFill>
        <p:spPr>
          <a:xfrm>
            <a:off x="9414461" y="1352141"/>
            <a:ext cx="2352675" cy="2326963"/>
          </a:xfrm>
          <a:prstGeom prst="rect">
            <a:avLst/>
          </a:prstGeom>
        </p:spPr>
      </p:pic>
      <p:pic>
        <p:nvPicPr>
          <p:cNvPr id="16" name="Picture 15" descr="Chart, pie chart&#10;&#10;Description automatically generated">
            <a:extLst>
              <a:ext uri="{FF2B5EF4-FFF2-40B4-BE49-F238E27FC236}">
                <a16:creationId xmlns:a16="http://schemas.microsoft.com/office/drawing/2014/main" id="{A7BC68AA-7DA6-B454-A717-4067E064D4BC}"/>
              </a:ext>
            </a:extLst>
          </p:cNvPr>
          <p:cNvPicPr>
            <a:picLocks noChangeAspect="1"/>
          </p:cNvPicPr>
          <p:nvPr/>
        </p:nvPicPr>
        <p:blipFill>
          <a:blip r:embed="rId4"/>
          <a:stretch>
            <a:fillRect/>
          </a:stretch>
        </p:blipFill>
        <p:spPr>
          <a:xfrm>
            <a:off x="9414461" y="3948860"/>
            <a:ext cx="2359104" cy="2326964"/>
          </a:xfrm>
          <a:prstGeom prst="rect">
            <a:avLst/>
          </a:prstGeom>
        </p:spPr>
      </p:pic>
      <p:sp>
        <p:nvSpPr>
          <p:cNvPr id="19" name="TextBox 18">
            <a:extLst>
              <a:ext uri="{FF2B5EF4-FFF2-40B4-BE49-F238E27FC236}">
                <a16:creationId xmlns:a16="http://schemas.microsoft.com/office/drawing/2014/main" id="{B8E185CF-D5CB-F4DB-A65F-4ADAE86AAD69}"/>
              </a:ext>
            </a:extLst>
          </p:cNvPr>
          <p:cNvSpPr txBox="1"/>
          <p:nvPr/>
        </p:nvSpPr>
        <p:spPr>
          <a:xfrm>
            <a:off x="3896816" y="5791199"/>
            <a:ext cx="2290623" cy="230832"/>
          </a:xfrm>
          <a:prstGeom prst="rect">
            <a:avLst/>
          </a:prstGeom>
          <a:noFill/>
        </p:spPr>
        <p:txBody>
          <a:bodyPr wrap="square" rtlCol="0">
            <a:spAutoFit/>
          </a:bodyPr>
          <a:lstStyle/>
          <a:p>
            <a:r>
              <a:rPr lang="en-US" sz="900" b="1" dirty="0"/>
              <a:t>Fig. 5: Layoff worldwide of years by industry</a:t>
            </a:r>
            <a:endParaRPr lang="en-US" sz="900" dirty="0"/>
          </a:p>
        </p:txBody>
      </p:sp>
      <p:sp>
        <p:nvSpPr>
          <p:cNvPr id="20" name="TextBox 19">
            <a:extLst>
              <a:ext uri="{FF2B5EF4-FFF2-40B4-BE49-F238E27FC236}">
                <a16:creationId xmlns:a16="http://schemas.microsoft.com/office/drawing/2014/main" id="{E7EB0917-0DBD-F7E4-4148-6888478C2C71}"/>
              </a:ext>
            </a:extLst>
          </p:cNvPr>
          <p:cNvSpPr txBox="1"/>
          <p:nvPr/>
        </p:nvSpPr>
        <p:spPr>
          <a:xfrm>
            <a:off x="9414461" y="3679104"/>
            <a:ext cx="2352674" cy="230832"/>
          </a:xfrm>
          <a:prstGeom prst="rect">
            <a:avLst/>
          </a:prstGeom>
          <a:noFill/>
        </p:spPr>
        <p:txBody>
          <a:bodyPr wrap="square" rtlCol="0">
            <a:spAutoFit/>
          </a:bodyPr>
          <a:lstStyle/>
          <a:p>
            <a:r>
              <a:rPr lang="en-US" sz="900" b="1" dirty="0"/>
              <a:t>Fig. 6: Percentage of USA Layoffs by Industry</a:t>
            </a:r>
            <a:endParaRPr lang="en-US" sz="900" dirty="0"/>
          </a:p>
        </p:txBody>
      </p:sp>
      <p:sp>
        <p:nvSpPr>
          <p:cNvPr id="21" name="TextBox 20">
            <a:extLst>
              <a:ext uri="{FF2B5EF4-FFF2-40B4-BE49-F238E27FC236}">
                <a16:creationId xmlns:a16="http://schemas.microsoft.com/office/drawing/2014/main" id="{6A73F557-A87B-5103-364F-C2208707103A}"/>
              </a:ext>
            </a:extLst>
          </p:cNvPr>
          <p:cNvSpPr txBox="1"/>
          <p:nvPr/>
        </p:nvSpPr>
        <p:spPr>
          <a:xfrm>
            <a:off x="9414460" y="6275824"/>
            <a:ext cx="2359104" cy="230832"/>
          </a:xfrm>
          <a:prstGeom prst="rect">
            <a:avLst/>
          </a:prstGeom>
          <a:noFill/>
        </p:spPr>
        <p:txBody>
          <a:bodyPr wrap="square" rtlCol="0">
            <a:spAutoFit/>
          </a:bodyPr>
          <a:lstStyle/>
          <a:p>
            <a:r>
              <a:rPr lang="en-US" sz="900" b="1" dirty="0"/>
              <a:t>Fig. 6: Percentage of USA Layoffs by Location</a:t>
            </a:r>
            <a:endParaRPr lang="en-US" sz="900" dirty="0"/>
          </a:p>
        </p:txBody>
      </p:sp>
    </p:spTree>
    <p:extLst>
      <p:ext uri="{BB962C8B-B14F-4D97-AF65-F5344CB8AC3E}">
        <p14:creationId xmlns:p14="http://schemas.microsoft.com/office/powerpoint/2010/main" val="547918006"/>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642257" y="634946"/>
            <a:ext cx="3690257" cy="1450757"/>
          </a:xfrm>
        </p:spPr>
        <p:txBody>
          <a:bodyPr>
            <a:normAutofit/>
          </a:bodyPr>
          <a:lstStyle/>
          <a:p>
            <a:r>
              <a:rPr lang="en-US" dirty="0"/>
              <a:t>Model</a:t>
            </a:r>
          </a:p>
        </p:txBody>
      </p:sp>
      <p:cxnSp>
        <p:nvCxnSpPr>
          <p:cNvPr id="34" name="Straight Connector 33">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0797"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6B113CA-31FA-485A-A0A7-FEB4878D175A}"/>
              </a:ext>
            </a:extLst>
          </p:cNvPr>
          <p:cNvSpPr>
            <a:spLocks noGrp="1"/>
          </p:cNvSpPr>
          <p:nvPr>
            <p:ph idx="1"/>
          </p:nvPr>
        </p:nvSpPr>
        <p:spPr>
          <a:xfrm>
            <a:off x="642257" y="2407436"/>
            <a:ext cx="3690257" cy="2089404"/>
          </a:xfrm>
        </p:spPr>
        <p:txBody>
          <a:bodyPr>
            <a:normAutofit fontScale="85000" lnSpcReduction="10000"/>
          </a:bodyPr>
          <a:lstStyle/>
          <a:p>
            <a:pPr marL="0" indent="0" algn="just">
              <a:buClr>
                <a:schemeClr val="tx1"/>
              </a:buClr>
              <a:buNone/>
            </a:pPr>
            <a:r>
              <a:rPr lang="en-US" dirty="0">
                <a:latin typeface="Calibri" panose="020F0502020204030204" pitchFamily="34" charset="0"/>
                <a:ea typeface="Calibri" panose="020F0502020204030204" pitchFamily="34" charset="0"/>
                <a:cs typeface="Calibri" panose="020F0502020204030204" pitchFamily="34" charset="0"/>
              </a:rPr>
              <a:t>The lack of a large dataset spanning an elongated period suggests long term memory may not be needed for the project. For comparison purposes, a Recurrent Neural Network (RNN) is used for forecasting. Its performance is then compared to Gated Recurrent Unit (GRU) and Long-Short Term Memory (LSTM).</a:t>
            </a:r>
          </a:p>
          <a:p>
            <a:pPr marL="0" indent="0" algn="just">
              <a:buClr>
                <a:schemeClr val="tx1"/>
              </a:buClr>
              <a:buNone/>
            </a:pPr>
            <a:endParaRPr lang="en-US" b="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descr="A picture containing light&#10;&#10;Description automatically generated">
            <a:extLst>
              <a:ext uri="{FF2B5EF4-FFF2-40B4-BE49-F238E27FC236}">
                <a16:creationId xmlns:a16="http://schemas.microsoft.com/office/drawing/2014/main" id="{FDAB0B55-F190-43C7-A28D-FD8D38FD294C}"/>
              </a:ext>
            </a:extLst>
          </p:cNvPr>
          <p:cNvPicPr>
            <a:picLocks noChangeAspect="1"/>
          </p:cNvPicPr>
          <p:nvPr/>
        </p:nvPicPr>
        <p:blipFill rotWithShape="1">
          <a:blip r:embed="rId2"/>
          <a:srcRect l="7766" r="4" b="4"/>
          <a:stretch/>
        </p:blipFill>
        <p:spPr>
          <a:xfrm>
            <a:off x="4648201" y="640081"/>
            <a:ext cx="6909801" cy="5314406"/>
          </a:xfrm>
          <a:prstGeom prst="rect">
            <a:avLst/>
          </a:prstGeom>
        </p:spPr>
      </p:pic>
      <p:sp>
        <p:nvSpPr>
          <p:cNvPr id="36" name="Rectangle 35">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8557687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descr="A screenshot of a computer&#10;&#10;Description automatically generated with low confidence">
            <a:extLst>
              <a:ext uri="{FF2B5EF4-FFF2-40B4-BE49-F238E27FC236}">
                <a16:creationId xmlns:a16="http://schemas.microsoft.com/office/drawing/2014/main" id="{122AC251-2587-4587-A848-8851FB48257E}"/>
              </a:ext>
            </a:extLst>
          </p:cNvPr>
          <p:cNvPicPr>
            <a:picLocks noChangeAspect="1"/>
          </p:cNvPicPr>
          <p:nvPr/>
        </p:nvPicPr>
        <p:blipFill>
          <a:blip r:embed="rId2"/>
          <a:stretch>
            <a:fillRect/>
          </a:stretch>
        </p:blipFill>
        <p:spPr>
          <a:xfrm>
            <a:off x="4489280" y="1646809"/>
            <a:ext cx="7469665" cy="3734833"/>
          </a:xfrm>
          <a:prstGeom prst="rect">
            <a:avLst/>
          </a:prstGeom>
        </p:spPr>
      </p:pic>
      <p:sp>
        <p:nvSpPr>
          <p:cNvPr id="2" name="Title 1">
            <a:extLst>
              <a:ext uri="{FF2B5EF4-FFF2-40B4-BE49-F238E27FC236}">
                <a16:creationId xmlns:a16="http://schemas.microsoft.com/office/drawing/2014/main" id="{25DD9F68-50AD-49A2-AF0B-4112962D0463}"/>
              </a:ext>
            </a:extLst>
          </p:cNvPr>
          <p:cNvSpPr>
            <a:spLocks noGrp="1"/>
          </p:cNvSpPr>
          <p:nvPr>
            <p:ph type="title"/>
          </p:nvPr>
        </p:nvSpPr>
        <p:spPr>
          <a:xfrm>
            <a:off x="537326" y="311262"/>
            <a:ext cx="10309012" cy="669198"/>
          </a:xfrm>
        </p:spPr>
        <p:txBody>
          <a:bodyPr>
            <a:normAutofit fontScale="90000"/>
          </a:bodyPr>
          <a:lstStyle/>
          <a:p>
            <a:r>
              <a:rPr lang="en-US" dirty="0"/>
              <a:t>Recurrent Neural Network(RNN)</a:t>
            </a:r>
          </a:p>
        </p:txBody>
      </p:sp>
      <p:cxnSp>
        <p:nvCxnSpPr>
          <p:cNvPr id="34" name="Straight Connector 33">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0797"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38" name="Content Placeholder 6">
            <a:extLst>
              <a:ext uri="{FF2B5EF4-FFF2-40B4-BE49-F238E27FC236}">
                <a16:creationId xmlns:a16="http://schemas.microsoft.com/office/drawing/2014/main" id="{24F74400-39D5-200C-CFCF-E3F8B2192098}"/>
              </a:ext>
            </a:extLst>
          </p:cNvPr>
          <p:cNvGraphicFramePr>
            <a:graphicFrameLocks noGrp="1"/>
          </p:cNvGraphicFramePr>
          <p:nvPr>
            <p:ph idx="1"/>
            <p:extLst>
              <p:ext uri="{D42A27DB-BD31-4B8C-83A1-F6EECF244321}">
                <p14:modId xmlns:p14="http://schemas.microsoft.com/office/powerpoint/2010/main" val="2063087737"/>
              </p:ext>
            </p:extLst>
          </p:nvPr>
        </p:nvGraphicFramePr>
        <p:xfrm>
          <a:off x="720797" y="996539"/>
          <a:ext cx="3902003" cy="51794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Picture 9">
            <a:extLst>
              <a:ext uri="{FF2B5EF4-FFF2-40B4-BE49-F238E27FC236}">
                <a16:creationId xmlns:a16="http://schemas.microsoft.com/office/drawing/2014/main" id="{67B508EC-6811-42F4-B7B4-12783CFF2196}"/>
              </a:ext>
            </a:extLst>
          </p:cNvPr>
          <p:cNvPicPr>
            <a:picLocks noChangeAspect="1"/>
          </p:cNvPicPr>
          <p:nvPr/>
        </p:nvPicPr>
        <p:blipFill>
          <a:blip r:embed="rId8"/>
          <a:stretch>
            <a:fillRect/>
          </a:stretch>
        </p:blipFill>
        <p:spPr>
          <a:xfrm rot="5400000">
            <a:off x="9949241" y="4701087"/>
            <a:ext cx="2589706" cy="309219"/>
          </a:xfrm>
          <a:prstGeom prst="rect">
            <a:avLst/>
          </a:prstGeom>
        </p:spPr>
      </p:pic>
      <p:pic>
        <p:nvPicPr>
          <p:cNvPr id="13" name="Picture 12">
            <a:extLst>
              <a:ext uri="{FF2B5EF4-FFF2-40B4-BE49-F238E27FC236}">
                <a16:creationId xmlns:a16="http://schemas.microsoft.com/office/drawing/2014/main" id="{2CCA90B7-DA31-4FCE-934C-A98FCB5966C7}"/>
              </a:ext>
            </a:extLst>
          </p:cNvPr>
          <p:cNvPicPr>
            <a:picLocks noChangeAspect="1"/>
          </p:cNvPicPr>
          <p:nvPr/>
        </p:nvPicPr>
        <p:blipFill>
          <a:blip r:embed="rId9"/>
          <a:stretch>
            <a:fillRect/>
          </a:stretch>
        </p:blipFill>
        <p:spPr>
          <a:xfrm>
            <a:off x="8667470" y="1800621"/>
            <a:ext cx="2133898" cy="409632"/>
          </a:xfrm>
          <a:prstGeom prst="rect">
            <a:avLst/>
          </a:prstGeom>
        </p:spPr>
      </p:pic>
      <p:sp>
        <p:nvSpPr>
          <p:cNvPr id="16" name="TextBox 15">
            <a:extLst>
              <a:ext uri="{FF2B5EF4-FFF2-40B4-BE49-F238E27FC236}">
                <a16:creationId xmlns:a16="http://schemas.microsoft.com/office/drawing/2014/main" id="{61A8BF68-0A86-466B-BB42-24D7A0FDE6C9}"/>
              </a:ext>
            </a:extLst>
          </p:cNvPr>
          <p:cNvSpPr txBox="1"/>
          <p:nvPr/>
        </p:nvSpPr>
        <p:spPr>
          <a:xfrm>
            <a:off x="5546361" y="5318953"/>
            <a:ext cx="5644751" cy="415498"/>
          </a:xfrm>
          <a:prstGeom prst="rect">
            <a:avLst/>
          </a:prstGeom>
          <a:noFill/>
        </p:spPr>
        <p:txBody>
          <a:bodyPr wrap="square" rtlCol="0">
            <a:spAutoFit/>
          </a:bodyPr>
          <a:lstStyle/>
          <a:p>
            <a:r>
              <a:rPr lang="en-US" sz="1050" b="1" dirty="0"/>
              <a:t>Fig. 8: </a:t>
            </a:r>
            <a:r>
              <a:rPr lang="en-US" sz="1050" dirty="0"/>
              <a:t>Computational Graph of RNN</a:t>
            </a:r>
          </a:p>
          <a:p>
            <a:r>
              <a:rPr lang="en-US" sz="1050" dirty="0"/>
              <a:t>Source: https://stanford.edu/~shervine/teaching/cs-230/cheatsheet-recurrent-neural-networks</a:t>
            </a:r>
          </a:p>
        </p:txBody>
      </p:sp>
    </p:spTree>
    <p:extLst>
      <p:ext uri="{BB962C8B-B14F-4D97-AF65-F5344CB8AC3E}">
        <p14:creationId xmlns:p14="http://schemas.microsoft.com/office/powerpoint/2010/main" val="2064141082"/>
      </p:ext>
    </p:extLst>
  </p:cSld>
  <p:clrMapOvr>
    <a:masterClrMapping/>
  </p:clrMapOvr>
  <p:transition spd="slow">
    <p:push dir="u"/>
  </p:transition>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{FADC8077-57C9-4741-946E-90ABC98D9904}tf22712842_win32</Template>
  <TotalTime>657</TotalTime>
  <Words>1233</Words>
  <Application>Microsoft Office PowerPoint</Application>
  <PresentationFormat>Widescreen</PresentationFormat>
  <Paragraphs>93</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Bookman Old Style</vt:lpstr>
      <vt:lpstr>Calibri</vt:lpstr>
      <vt:lpstr>Franklin Gothic Book</vt:lpstr>
      <vt:lpstr>1_RetrospectVTI</vt:lpstr>
      <vt:lpstr>Tech Layoff 2022</vt:lpstr>
      <vt:lpstr>Agenda</vt:lpstr>
      <vt:lpstr>Introduction</vt:lpstr>
      <vt:lpstr>Goal</vt:lpstr>
      <vt:lpstr>Data</vt:lpstr>
      <vt:lpstr>Exploration</vt:lpstr>
      <vt:lpstr>Exploration</vt:lpstr>
      <vt:lpstr>Model</vt:lpstr>
      <vt:lpstr>Recurrent Neural Network(RNN)</vt:lpstr>
      <vt:lpstr>Gated Recurrent Unit (GRU)</vt:lpstr>
      <vt:lpstr>Long-Short Term Memory (LSTM)</vt:lpstr>
      <vt:lpstr>Results</vt:lpstr>
      <vt:lpstr>Conclusion</vt:lpstr>
      <vt:lpstr>Future Work</vt:lpstr>
      <vt:lpstr>References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Layoff 2022</dc:title>
  <dc:creator>Voke Brume</dc:creator>
  <cp:lastModifiedBy>Voke Brume</cp:lastModifiedBy>
  <cp:revision>27</cp:revision>
  <dcterms:created xsi:type="dcterms:W3CDTF">2022-11-30T18:44:19Z</dcterms:created>
  <dcterms:modified xsi:type="dcterms:W3CDTF">2022-12-14T23:36:59Z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